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262" r:id="rId2"/>
    <p:sldId id="258" r:id="rId3"/>
    <p:sldId id="315" r:id="rId4"/>
    <p:sldId id="265" r:id="rId5"/>
    <p:sldId id="316" r:id="rId6"/>
    <p:sldId id="263" r:id="rId7"/>
    <p:sldId id="264" r:id="rId8"/>
    <p:sldId id="321" r:id="rId9"/>
    <p:sldId id="318" r:id="rId10"/>
    <p:sldId id="301" r:id="rId11"/>
    <p:sldId id="257" r:id="rId12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  <a:srgbClr val="4D4D4D"/>
    <a:srgbClr val="006A93"/>
    <a:srgbClr val="006A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9" autoAdjust="0"/>
    <p:restoredTop sz="94585" autoAdjust="0"/>
  </p:normalViewPr>
  <p:slideViewPr>
    <p:cSldViewPr>
      <p:cViewPr varScale="1">
        <p:scale>
          <a:sx n="110" d="100"/>
          <a:sy n="110" d="100"/>
        </p:scale>
        <p:origin x="187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7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889856324207699E-2"/>
          <c:y val="2.5463939947484696E-2"/>
          <c:w val="0.90068453415570304"/>
          <c:h val="0.75866445261972792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'ORIG. I DESEZ. STOPE_RH'!$A$6</c:f>
              <c:strCache>
                <c:ptCount val="1"/>
                <c:pt idx="0">
                  <c:v>Originalne realne stope rasta BDP-a, Q/Q-4</c:v>
                </c:pt>
              </c:strCache>
            </c:strRef>
          </c:tx>
          <c:spPr>
            <a:solidFill>
              <a:srgbClr val="A8D8F6">
                <a:alpha val="90000"/>
              </a:srgbClr>
            </a:solidFill>
            <a:ln w="31750" cmpd="sng">
              <a:noFill/>
            </a:ln>
          </c:spPr>
          <c:invertIfNegative val="0"/>
          <c:dLbls>
            <c:dLbl>
              <c:idx val="31"/>
              <c:layout>
                <c:manualLayout>
                  <c:x val="2.690845276396607E-2"/>
                  <c:y val="-8.35509275797664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A8D8F6"/>
              </a:solidFill>
              <a:ln>
                <a:solidFill>
                  <a:schemeClr val="accent1"/>
                </a:solidFill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'ORIG. I DESEZ. STOPE_RH'!$B$4:$AG$4</c:f>
              <c:strCache>
                <c:ptCount val="32"/>
                <c:pt idx="0">
                  <c:v>1.Q 07.</c:v>
                </c:pt>
                <c:pt idx="1">
                  <c:v>2.Q 07.</c:v>
                </c:pt>
                <c:pt idx="2">
                  <c:v>3.Q 07.</c:v>
                </c:pt>
                <c:pt idx="3">
                  <c:v>4.Q 07.</c:v>
                </c:pt>
                <c:pt idx="4">
                  <c:v>1.Q 08.</c:v>
                </c:pt>
                <c:pt idx="5">
                  <c:v>2.Q 08.</c:v>
                </c:pt>
                <c:pt idx="6">
                  <c:v>3.Q 08.</c:v>
                </c:pt>
                <c:pt idx="7">
                  <c:v>4.Q 08.</c:v>
                </c:pt>
                <c:pt idx="8">
                  <c:v>1.Q 09.</c:v>
                </c:pt>
                <c:pt idx="9">
                  <c:v>2.Q 09.</c:v>
                </c:pt>
                <c:pt idx="10">
                  <c:v>3.Q 09.</c:v>
                </c:pt>
                <c:pt idx="11">
                  <c:v>4.Q 09.</c:v>
                </c:pt>
                <c:pt idx="12">
                  <c:v>1.Q 10.</c:v>
                </c:pt>
                <c:pt idx="13">
                  <c:v>2.Q 10.</c:v>
                </c:pt>
                <c:pt idx="14">
                  <c:v>3.Q 10.</c:v>
                </c:pt>
                <c:pt idx="15">
                  <c:v>4.Q 10.</c:v>
                </c:pt>
                <c:pt idx="16">
                  <c:v>1.Q 11.</c:v>
                </c:pt>
                <c:pt idx="17">
                  <c:v>2.Q 11.</c:v>
                </c:pt>
                <c:pt idx="18">
                  <c:v>3.Q 11.</c:v>
                </c:pt>
                <c:pt idx="19">
                  <c:v>4.Q 11.</c:v>
                </c:pt>
                <c:pt idx="20">
                  <c:v>1.Q 12.</c:v>
                </c:pt>
                <c:pt idx="21">
                  <c:v>2.Q 12.</c:v>
                </c:pt>
                <c:pt idx="22">
                  <c:v>3.Q 12.</c:v>
                </c:pt>
                <c:pt idx="23">
                  <c:v>4.Q 12.</c:v>
                </c:pt>
                <c:pt idx="24">
                  <c:v>1.Q 13.</c:v>
                </c:pt>
                <c:pt idx="25">
                  <c:v>2.Q 13.</c:v>
                </c:pt>
                <c:pt idx="26">
                  <c:v>3.Q 13.</c:v>
                </c:pt>
                <c:pt idx="27">
                  <c:v>4.Q 13.</c:v>
                </c:pt>
                <c:pt idx="28">
                  <c:v>1.Q 14.</c:v>
                </c:pt>
                <c:pt idx="29">
                  <c:v>2.Q 14.</c:v>
                </c:pt>
                <c:pt idx="30">
                  <c:v>3.Q 14.</c:v>
                </c:pt>
                <c:pt idx="31">
                  <c:v>4.Q 14.</c:v>
                </c:pt>
              </c:strCache>
            </c:strRef>
          </c:cat>
          <c:val>
            <c:numRef>
              <c:f>'ORIG. I DESEZ. STOPE_RH'!$B$6:$AG$6</c:f>
              <c:numCache>
                <c:formatCode>0.0</c:formatCode>
                <c:ptCount val="32"/>
                <c:pt idx="0">
                  <c:v>6.8473563547018443</c:v>
                </c:pt>
                <c:pt idx="1">
                  <c:v>6.1011223367588343</c:v>
                </c:pt>
                <c:pt idx="2">
                  <c:v>4.3278936051630126</c:v>
                </c:pt>
                <c:pt idx="3">
                  <c:v>3.4984838141072174</c:v>
                </c:pt>
                <c:pt idx="4">
                  <c:v>3.3818472108945627</c:v>
                </c:pt>
                <c:pt idx="5">
                  <c:v>2.9486521722650139</c:v>
                </c:pt>
                <c:pt idx="6">
                  <c:v>1.3439692998108654</c:v>
                </c:pt>
                <c:pt idx="7">
                  <c:v>0.62305508727358472</c:v>
                </c:pt>
                <c:pt idx="8">
                  <c:v>-8.6184635900975763</c:v>
                </c:pt>
                <c:pt idx="9">
                  <c:v>-8.2225496450847118</c:v>
                </c:pt>
                <c:pt idx="10">
                  <c:v>-7.6901988741530971</c:v>
                </c:pt>
                <c:pt idx="11">
                  <c:v>-4.9407201891727368</c:v>
                </c:pt>
                <c:pt idx="12">
                  <c:v>-2.7371359550129313</c:v>
                </c:pt>
                <c:pt idx="13">
                  <c:v>-3.2046875908199155</c:v>
                </c:pt>
                <c:pt idx="14">
                  <c:v>-0.36772236875837905</c:v>
                </c:pt>
                <c:pt idx="15">
                  <c:v>-0.60150100593855882</c:v>
                </c:pt>
                <c:pt idx="16">
                  <c:v>-1.2031848081189622</c:v>
                </c:pt>
                <c:pt idx="17">
                  <c:v>0.2156969894884071</c:v>
                </c:pt>
                <c:pt idx="18">
                  <c:v>0.447304459794438</c:v>
                </c:pt>
                <c:pt idx="19">
                  <c:v>-0.69829839469115029</c:v>
                </c:pt>
                <c:pt idx="20">
                  <c:v>-1.250629765892981</c:v>
                </c:pt>
                <c:pt idx="21">
                  <c:v>-2.9088067171189209</c:v>
                </c:pt>
                <c:pt idx="22">
                  <c:v>-2.0467642118216389</c:v>
                </c:pt>
                <c:pt idx="23">
                  <c:v>-2.4795247799375204</c:v>
                </c:pt>
                <c:pt idx="24">
                  <c:v>-1.7786957055769221</c:v>
                </c:pt>
                <c:pt idx="25">
                  <c:v>-0.47011394820162877</c:v>
                </c:pt>
                <c:pt idx="26">
                  <c:v>-0.5343038025798279</c:v>
                </c:pt>
                <c:pt idx="27">
                  <c:v>-1.0627632412755048</c:v>
                </c:pt>
                <c:pt idx="28">
                  <c:v>-0.64586753943484609</c:v>
                </c:pt>
                <c:pt idx="29">
                  <c:v>-0.76608453202609894</c:v>
                </c:pt>
                <c:pt idx="30">
                  <c:v>-0.5</c:v>
                </c:pt>
                <c:pt idx="31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2"/>
        <c:axId val="310007352"/>
        <c:axId val="310012056"/>
      </c:barChart>
      <c:lineChart>
        <c:grouping val="standard"/>
        <c:varyColors val="0"/>
        <c:ser>
          <c:idx val="1"/>
          <c:order val="0"/>
          <c:tx>
            <c:strRef>
              <c:f>'ORIG. I DESEZ. STOPE_RH'!$A$5</c:f>
              <c:strCache>
                <c:ptCount val="1"/>
                <c:pt idx="0">
                  <c:v>Sezonski prilagođene realne stope rasta BDP-a, Q/Q-4</c:v>
                </c:pt>
              </c:strCache>
            </c:strRef>
          </c:tx>
          <c:spPr>
            <a:ln w="31750" cmpd="sng"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31"/>
              <c:layout>
                <c:manualLayout>
                  <c:x val="-2.2228721848493713E-2"/>
                  <c:y val="-4.1775463789883234E-2"/>
                </c:manualLayout>
              </c:layout>
              <c:spPr>
                <a:ln w="25400">
                  <a:solidFill>
                    <a:srgbClr val="17375E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ln w="25400"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'ORIG. I DESEZ. STOPE_RH'!$B$4:$AG$4</c:f>
              <c:strCache>
                <c:ptCount val="32"/>
                <c:pt idx="0">
                  <c:v>1.Q 07.</c:v>
                </c:pt>
                <c:pt idx="1">
                  <c:v>2.Q 07.</c:v>
                </c:pt>
                <c:pt idx="2">
                  <c:v>3.Q 07.</c:v>
                </c:pt>
                <c:pt idx="3">
                  <c:v>4.Q 07.</c:v>
                </c:pt>
                <c:pt idx="4">
                  <c:v>1.Q 08.</c:v>
                </c:pt>
                <c:pt idx="5">
                  <c:v>2.Q 08.</c:v>
                </c:pt>
                <c:pt idx="6">
                  <c:v>3.Q 08.</c:v>
                </c:pt>
                <c:pt idx="7">
                  <c:v>4.Q 08.</c:v>
                </c:pt>
                <c:pt idx="8">
                  <c:v>1.Q 09.</c:v>
                </c:pt>
                <c:pt idx="9">
                  <c:v>2.Q 09.</c:v>
                </c:pt>
                <c:pt idx="10">
                  <c:v>3.Q 09.</c:v>
                </c:pt>
                <c:pt idx="11">
                  <c:v>4.Q 09.</c:v>
                </c:pt>
                <c:pt idx="12">
                  <c:v>1.Q 10.</c:v>
                </c:pt>
                <c:pt idx="13">
                  <c:v>2.Q 10.</c:v>
                </c:pt>
                <c:pt idx="14">
                  <c:v>3.Q 10.</c:v>
                </c:pt>
                <c:pt idx="15">
                  <c:v>4.Q 10.</c:v>
                </c:pt>
                <c:pt idx="16">
                  <c:v>1.Q 11.</c:v>
                </c:pt>
                <c:pt idx="17">
                  <c:v>2.Q 11.</c:v>
                </c:pt>
                <c:pt idx="18">
                  <c:v>3.Q 11.</c:v>
                </c:pt>
                <c:pt idx="19">
                  <c:v>4.Q 11.</c:v>
                </c:pt>
                <c:pt idx="20">
                  <c:v>1.Q 12.</c:v>
                </c:pt>
                <c:pt idx="21">
                  <c:v>2.Q 12.</c:v>
                </c:pt>
                <c:pt idx="22">
                  <c:v>3.Q 12.</c:v>
                </c:pt>
                <c:pt idx="23">
                  <c:v>4.Q 12.</c:v>
                </c:pt>
                <c:pt idx="24">
                  <c:v>1.Q 13.</c:v>
                </c:pt>
                <c:pt idx="25">
                  <c:v>2.Q 13.</c:v>
                </c:pt>
                <c:pt idx="26">
                  <c:v>3.Q 13.</c:v>
                </c:pt>
                <c:pt idx="27">
                  <c:v>4.Q 13.</c:v>
                </c:pt>
                <c:pt idx="28">
                  <c:v>1.Q 14.</c:v>
                </c:pt>
                <c:pt idx="29">
                  <c:v>2.Q 14.</c:v>
                </c:pt>
                <c:pt idx="30">
                  <c:v>3.Q 14.</c:v>
                </c:pt>
                <c:pt idx="31">
                  <c:v>4.Q 14.</c:v>
                </c:pt>
              </c:strCache>
            </c:strRef>
          </c:cat>
          <c:val>
            <c:numRef>
              <c:f>'ORIG. I DESEZ. STOPE_RH'!$B$5:$AG$5</c:f>
              <c:numCache>
                <c:formatCode>0.0</c:formatCode>
                <c:ptCount val="32"/>
                <c:pt idx="0">
                  <c:v>6.8826770879026213</c:v>
                </c:pt>
                <c:pt idx="1">
                  <c:v>6.1497480938146367</c:v>
                </c:pt>
                <c:pt idx="2">
                  <c:v>4.6043254294802125</c:v>
                </c:pt>
                <c:pt idx="3">
                  <c:v>2.9309628303548152</c:v>
                </c:pt>
                <c:pt idx="4">
                  <c:v>3.0399290179465623</c:v>
                </c:pt>
                <c:pt idx="5">
                  <c:v>2.485393241483564</c:v>
                </c:pt>
                <c:pt idx="6">
                  <c:v>1.4534943703949921</c:v>
                </c:pt>
                <c:pt idx="7">
                  <c:v>-3.2974519042411998E-2</c:v>
                </c:pt>
                <c:pt idx="8">
                  <c:v>-7.5632145049376192</c:v>
                </c:pt>
                <c:pt idx="9">
                  <c:v>-7.4764206179489037</c:v>
                </c:pt>
                <c:pt idx="10">
                  <c:v>-7.9214262235538229</c:v>
                </c:pt>
                <c:pt idx="11">
                  <c:v>-5.4058529528442847</c:v>
                </c:pt>
                <c:pt idx="12">
                  <c:v>-2.7420392803512783</c:v>
                </c:pt>
                <c:pt idx="13">
                  <c:v>-2.3114498602130595</c:v>
                </c:pt>
                <c:pt idx="14">
                  <c:v>-0.87979646787817956</c:v>
                </c:pt>
                <c:pt idx="15">
                  <c:v>-0.83070596006089659</c:v>
                </c:pt>
                <c:pt idx="16">
                  <c:v>-0.23243617397882588</c:v>
                </c:pt>
                <c:pt idx="17">
                  <c:v>1.140892922005321E-2</c:v>
                </c:pt>
                <c:pt idx="18">
                  <c:v>-0.1124672616034843</c:v>
                </c:pt>
                <c:pt idx="19">
                  <c:v>-0.68876859578129768</c:v>
                </c:pt>
                <c:pt idx="20">
                  <c:v>-2.1696668236811973</c:v>
                </c:pt>
                <c:pt idx="21">
                  <c:v>-2.6972048507790021</c:v>
                </c:pt>
                <c:pt idx="22">
                  <c:v>-2.4474584176837766</c:v>
                </c:pt>
                <c:pt idx="23">
                  <c:v>-2.36734937032152</c:v>
                </c:pt>
                <c:pt idx="24">
                  <c:v>-0.77468191593287372</c:v>
                </c:pt>
                <c:pt idx="25">
                  <c:v>-0.10186010088308706</c:v>
                </c:pt>
                <c:pt idx="26">
                  <c:v>-0.76886275799125769</c:v>
                </c:pt>
                <c:pt idx="27">
                  <c:v>-0.92615826039256888</c:v>
                </c:pt>
                <c:pt idx="28">
                  <c:v>-0.39818520760755405</c:v>
                </c:pt>
                <c:pt idx="29">
                  <c:v>-0.96862921909081479</c:v>
                </c:pt>
                <c:pt idx="30">
                  <c:v>-0.60267873375481429</c:v>
                </c:pt>
                <c:pt idx="31">
                  <c:v>0.37427376689713299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'ORIG. I DESEZ. STOPE_RH'!$A$7</c:f>
              <c:strCache>
                <c:ptCount val="1"/>
                <c:pt idx="0">
                  <c:v>Sezonski prilagođene realne stope rasta BDP-a, Q/Q-1</c:v>
                </c:pt>
              </c:strCache>
            </c:strRef>
          </c:tx>
          <c:spPr>
            <a:ln w="31750" cmpd="sng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31"/>
              <c:layout>
                <c:manualLayout>
                  <c:x val="9.3594618309447205E-3"/>
                  <c:y val="2.088773189494161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ln w="22225">
                <a:solidFill>
                  <a:srgbClr val="C00000"/>
                </a:solidFill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'ORIG. I DESEZ. STOPE_RH'!$B$4:$AG$4</c:f>
              <c:strCache>
                <c:ptCount val="32"/>
                <c:pt idx="0">
                  <c:v>1.Q 07.</c:v>
                </c:pt>
                <c:pt idx="1">
                  <c:v>2.Q 07.</c:v>
                </c:pt>
                <c:pt idx="2">
                  <c:v>3.Q 07.</c:v>
                </c:pt>
                <c:pt idx="3">
                  <c:v>4.Q 07.</c:v>
                </c:pt>
                <c:pt idx="4">
                  <c:v>1.Q 08.</c:v>
                </c:pt>
                <c:pt idx="5">
                  <c:v>2.Q 08.</c:v>
                </c:pt>
                <c:pt idx="6">
                  <c:v>3.Q 08.</c:v>
                </c:pt>
                <c:pt idx="7">
                  <c:v>4.Q 08.</c:v>
                </c:pt>
                <c:pt idx="8">
                  <c:v>1.Q 09.</c:v>
                </c:pt>
                <c:pt idx="9">
                  <c:v>2.Q 09.</c:v>
                </c:pt>
                <c:pt idx="10">
                  <c:v>3.Q 09.</c:v>
                </c:pt>
                <c:pt idx="11">
                  <c:v>4.Q 09.</c:v>
                </c:pt>
                <c:pt idx="12">
                  <c:v>1.Q 10.</c:v>
                </c:pt>
                <c:pt idx="13">
                  <c:v>2.Q 10.</c:v>
                </c:pt>
                <c:pt idx="14">
                  <c:v>3.Q 10.</c:v>
                </c:pt>
                <c:pt idx="15">
                  <c:v>4.Q 10.</c:v>
                </c:pt>
                <c:pt idx="16">
                  <c:v>1.Q 11.</c:v>
                </c:pt>
                <c:pt idx="17">
                  <c:v>2.Q 11.</c:v>
                </c:pt>
                <c:pt idx="18">
                  <c:v>3.Q 11.</c:v>
                </c:pt>
                <c:pt idx="19">
                  <c:v>4.Q 11.</c:v>
                </c:pt>
                <c:pt idx="20">
                  <c:v>1.Q 12.</c:v>
                </c:pt>
                <c:pt idx="21">
                  <c:v>2.Q 12.</c:v>
                </c:pt>
                <c:pt idx="22">
                  <c:v>3.Q 12.</c:v>
                </c:pt>
                <c:pt idx="23">
                  <c:v>4.Q 12.</c:v>
                </c:pt>
                <c:pt idx="24">
                  <c:v>1.Q 13.</c:v>
                </c:pt>
                <c:pt idx="25">
                  <c:v>2.Q 13.</c:v>
                </c:pt>
                <c:pt idx="26">
                  <c:v>3.Q 13.</c:v>
                </c:pt>
                <c:pt idx="27">
                  <c:v>4.Q 13.</c:v>
                </c:pt>
                <c:pt idx="28">
                  <c:v>1.Q 14.</c:v>
                </c:pt>
                <c:pt idx="29">
                  <c:v>2.Q 14.</c:v>
                </c:pt>
                <c:pt idx="30">
                  <c:v>3.Q 14.</c:v>
                </c:pt>
                <c:pt idx="31">
                  <c:v>4.Q 14.</c:v>
                </c:pt>
              </c:strCache>
            </c:strRef>
          </c:cat>
          <c:val>
            <c:numRef>
              <c:f>'ORIG. I DESEZ. STOPE_RH'!$B$7:$AG$7</c:f>
              <c:numCache>
                <c:formatCode>0.0</c:formatCode>
                <c:ptCount val="32"/>
                <c:pt idx="0">
                  <c:v>4.0855912199676538</c:v>
                </c:pt>
                <c:pt idx="1">
                  <c:v>4.4634619632844874E-2</c:v>
                </c:pt>
                <c:pt idx="2">
                  <c:v>0.38251076960962394</c:v>
                </c:pt>
                <c:pt idx="3">
                  <c:v>-1.5300844781628342</c:v>
                </c:pt>
                <c:pt idx="4">
                  <c:v>4.195779736101187</c:v>
                </c:pt>
                <c:pt idx="5">
                  <c:v>-0.49378121264219033</c:v>
                </c:pt>
                <c:pt idx="6">
                  <c:v>-0.6282147227160948</c:v>
                </c:pt>
                <c:pt idx="7">
                  <c:v>-2.9728387852185563</c:v>
                </c:pt>
                <c:pt idx="8">
                  <c:v>-3.6530006307786635</c:v>
                </c:pt>
                <c:pt idx="9">
                  <c:v>-0.40034945317704285</c:v>
                </c:pt>
                <c:pt idx="10">
                  <c:v>-1.1061577701285046</c:v>
                </c:pt>
                <c:pt idx="11">
                  <c:v>-0.32207082396277542</c:v>
                </c:pt>
                <c:pt idx="12">
                  <c:v>-0.93982584951589843</c:v>
                </c:pt>
                <c:pt idx="13">
                  <c:v>4.0607312290717346E-2</c:v>
                </c:pt>
                <c:pt idx="14">
                  <c:v>0.34315951942929246</c:v>
                </c:pt>
                <c:pt idx="15">
                  <c:v>-0.27270409561619147</c:v>
                </c:pt>
                <c:pt idx="16">
                  <c:v>-0.3422143632992487</c:v>
                </c:pt>
                <c:pt idx="17">
                  <c:v>0.28511976983334364</c:v>
                </c:pt>
                <c:pt idx="18">
                  <c:v>0.21887241549234204</c:v>
                </c:pt>
                <c:pt idx="19">
                  <c:v>-0.84808094303680548</c:v>
                </c:pt>
                <c:pt idx="20">
                  <c:v>-1.8282803002437049</c:v>
                </c:pt>
                <c:pt idx="21">
                  <c:v>-0.25565539174456831</c:v>
                </c:pt>
                <c:pt idx="22">
                  <c:v>0.47610352459059868</c:v>
                </c:pt>
                <c:pt idx="23">
                  <c:v>-0.7666585049233845</c:v>
                </c:pt>
                <c:pt idx="24">
                  <c:v>-0.22681908927830818</c:v>
                </c:pt>
                <c:pt idx="25">
                  <c:v>0.42068581104621217</c:v>
                </c:pt>
                <c:pt idx="26">
                  <c:v>-0.19475809600069738</c:v>
                </c:pt>
                <c:pt idx="27">
                  <c:v>-0.92395750138011579</c:v>
                </c:pt>
                <c:pt idx="28">
                  <c:v>0.3048808023031313</c:v>
                </c:pt>
                <c:pt idx="29">
                  <c:v>-0.15444807551352824</c:v>
                </c:pt>
                <c:pt idx="30">
                  <c:v>0.17405207420939917</c:v>
                </c:pt>
                <c:pt idx="31">
                  <c:v>4.9837227096077186E-2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0007352"/>
        <c:axId val="310012056"/>
      </c:lineChart>
      <c:catAx>
        <c:axId val="31000735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hr-HR" sz="1100" b="0" dirty="0"/>
                  <a:t>Razdoblje</a:t>
                </a:r>
              </a:p>
            </c:rich>
          </c:tx>
          <c:layout>
            <c:manualLayout>
              <c:xMode val="edge"/>
              <c:yMode val="edge"/>
              <c:x val="0.90465743501618101"/>
              <c:y val="0.87792592247955537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spPr>
          <a:ln w="12700" cmpd="sng">
            <a:solidFill>
              <a:schemeClr val="tx1">
                <a:lumMod val="75000"/>
                <a:lumOff val="25000"/>
              </a:schemeClr>
            </a:solidFill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r-Latn-RS"/>
          </a:p>
        </c:txPr>
        <c:crossAx val="310012056"/>
        <c:crossesAt val="0"/>
        <c:auto val="1"/>
        <c:lblAlgn val="ctr"/>
        <c:lblOffset val="100"/>
        <c:noMultiLvlLbl val="0"/>
      </c:catAx>
      <c:valAx>
        <c:axId val="3100120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hr-HR" sz="1100" b="0"/>
                  <a:t>Stope</a:t>
                </a:r>
                <a:r>
                  <a:rPr lang="hr-HR" b="0" baseline="0"/>
                  <a:t> rasta</a:t>
                </a:r>
                <a:endParaRPr lang="hr-HR" b="0"/>
              </a:p>
            </c:rich>
          </c:tx>
          <c:layout>
            <c:manualLayout>
              <c:xMode val="edge"/>
              <c:yMode val="edge"/>
              <c:x val="4.4292793632248742E-3"/>
              <c:y val="3.6197784254492812E-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r-Latn-RS"/>
          </a:p>
        </c:txPr>
        <c:crossAx val="310007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287782885984348E-3"/>
          <c:y val="0.89162136843314088"/>
          <c:w val="0.88736992932684911"/>
          <c:h val="7.8111804939362955E-2"/>
        </c:manualLayout>
      </c:layout>
      <c:overlay val="0"/>
      <c:txPr>
        <a:bodyPr/>
        <a:lstStyle/>
        <a:p>
          <a:pPr>
            <a:defRPr sz="1000" b="0" i="1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sr-Latn-R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94906479925174E-2"/>
          <c:y val="4.886597314226547E-2"/>
          <c:w val="0.91124742860112318"/>
          <c:h val="0.745156565492346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'4Q_Proizvodna_real.stope'!$B$3</c:f>
              <c:strCache>
                <c:ptCount val="1"/>
                <c:pt idx="0">
                  <c:v>2014.Q1</c:v>
                </c:pt>
              </c:strCache>
            </c:strRef>
          </c:tx>
          <c:spPr>
            <a:solidFill>
              <a:srgbClr val="C6D9F1"/>
            </a:solidFill>
          </c:spPr>
          <c:invertIfNegative val="0"/>
          <c:cat>
            <c:strRef>
              <c:f>'4Q_Proizvodna_real.stope'!$A$4:$A$15</c:f>
              <c:strCache>
                <c:ptCount val="12"/>
                <c:pt idx="0">
                  <c:v>A</c:v>
                </c:pt>
                <c:pt idx="1">
                  <c:v>B,C,D,E</c:v>
                </c:pt>
                <c:pt idx="2">
                  <c:v>C</c:v>
                </c:pt>
                <c:pt idx="3">
                  <c:v>F</c:v>
                </c:pt>
                <c:pt idx="4">
                  <c:v>G,H,I</c:v>
                </c:pt>
                <c:pt idx="5">
                  <c:v>J</c:v>
                </c:pt>
                <c:pt idx="6">
                  <c:v>K</c:v>
                </c:pt>
                <c:pt idx="7">
                  <c:v>L</c:v>
                </c:pt>
                <c:pt idx="8">
                  <c:v>M,N</c:v>
                </c:pt>
                <c:pt idx="9">
                  <c:v>O,P,Q </c:v>
                </c:pt>
                <c:pt idx="10">
                  <c:v>R,S,T,U</c:v>
                </c:pt>
                <c:pt idx="11">
                  <c:v>BDV</c:v>
                </c:pt>
              </c:strCache>
            </c:strRef>
          </c:cat>
          <c:val>
            <c:numRef>
              <c:f>'4Q_Proizvodna_real.stope'!$B$4:$B$15</c:f>
              <c:numCache>
                <c:formatCode>0.0</c:formatCode>
                <c:ptCount val="12"/>
                <c:pt idx="0">
                  <c:v>-1.8734889947363769</c:v>
                </c:pt>
                <c:pt idx="1">
                  <c:v>0.78464303182748552</c:v>
                </c:pt>
                <c:pt idx="2">
                  <c:v>2.1205676219629481</c:v>
                </c:pt>
                <c:pt idx="3">
                  <c:v>-8.6395968834149528</c:v>
                </c:pt>
                <c:pt idx="4">
                  <c:v>-0.97871276784913164</c:v>
                </c:pt>
                <c:pt idx="5">
                  <c:v>-1.7381000746113529</c:v>
                </c:pt>
                <c:pt idx="6">
                  <c:v>-0.28749786399606592</c:v>
                </c:pt>
                <c:pt idx="7">
                  <c:v>-0.21426791871972739</c:v>
                </c:pt>
                <c:pt idx="8">
                  <c:v>1.8285944909232938</c:v>
                </c:pt>
                <c:pt idx="9">
                  <c:v>-0.49930004058748523</c:v>
                </c:pt>
                <c:pt idx="10">
                  <c:v>1.4373177323588493</c:v>
                </c:pt>
                <c:pt idx="11">
                  <c:v>-0.65277478484203755</c:v>
                </c:pt>
              </c:numCache>
            </c:numRef>
          </c:val>
        </c:ser>
        <c:ser>
          <c:idx val="1"/>
          <c:order val="1"/>
          <c:tx>
            <c:strRef>
              <c:f>'4Q_Proizvodna_real.stope'!$C$3</c:f>
              <c:strCache>
                <c:ptCount val="1"/>
                <c:pt idx="0">
                  <c:v>2014.Q2</c:v>
                </c:pt>
              </c:strCache>
            </c:strRef>
          </c:tx>
          <c:spPr>
            <a:solidFill>
              <a:srgbClr val="376092"/>
            </a:solidFill>
          </c:spPr>
          <c:invertIfNegative val="0"/>
          <c:cat>
            <c:strRef>
              <c:f>'4Q_Proizvodna_real.stope'!$A$4:$A$15</c:f>
              <c:strCache>
                <c:ptCount val="12"/>
                <c:pt idx="0">
                  <c:v>A</c:v>
                </c:pt>
                <c:pt idx="1">
                  <c:v>B,C,D,E</c:v>
                </c:pt>
                <c:pt idx="2">
                  <c:v>C</c:v>
                </c:pt>
                <c:pt idx="3">
                  <c:v>F</c:v>
                </c:pt>
                <c:pt idx="4">
                  <c:v>G,H,I</c:v>
                </c:pt>
                <c:pt idx="5">
                  <c:v>J</c:v>
                </c:pt>
                <c:pt idx="6">
                  <c:v>K</c:v>
                </c:pt>
                <c:pt idx="7">
                  <c:v>L</c:v>
                </c:pt>
                <c:pt idx="8">
                  <c:v>M,N</c:v>
                </c:pt>
                <c:pt idx="9">
                  <c:v>O,P,Q </c:v>
                </c:pt>
                <c:pt idx="10">
                  <c:v>R,S,T,U</c:v>
                </c:pt>
                <c:pt idx="11">
                  <c:v>BDV</c:v>
                </c:pt>
              </c:strCache>
            </c:strRef>
          </c:cat>
          <c:val>
            <c:numRef>
              <c:f>'4Q_Proizvodna_real.stope'!$C$4:$C$15</c:f>
              <c:numCache>
                <c:formatCode>0.0</c:formatCode>
                <c:ptCount val="12"/>
                <c:pt idx="0">
                  <c:v>-3.1446291269764686</c:v>
                </c:pt>
                <c:pt idx="1">
                  <c:v>-0.54448230847461332</c:v>
                </c:pt>
                <c:pt idx="2">
                  <c:v>2.6932040501394852</c:v>
                </c:pt>
                <c:pt idx="3">
                  <c:v>-6.6864349166822024</c:v>
                </c:pt>
                <c:pt idx="4">
                  <c:v>0.74598462307484681</c:v>
                </c:pt>
                <c:pt idx="5">
                  <c:v>-1.4952860980123859</c:v>
                </c:pt>
                <c:pt idx="6">
                  <c:v>1.005393313886799</c:v>
                </c:pt>
                <c:pt idx="7">
                  <c:v>5.5709517537280817E-2</c:v>
                </c:pt>
                <c:pt idx="8">
                  <c:v>1.4510064994801724</c:v>
                </c:pt>
                <c:pt idx="9">
                  <c:v>-0.79103531130563454</c:v>
                </c:pt>
                <c:pt idx="10">
                  <c:v>0.14185759333962267</c:v>
                </c:pt>
                <c:pt idx="11">
                  <c:v>-0.4224961871103261</c:v>
                </c:pt>
              </c:numCache>
            </c:numRef>
          </c:val>
        </c:ser>
        <c:ser>
          <c:idx val="2"/>
          <c:order val="2"/>
          <c:tx>
            <c:strRef>
              <c:f>'4Q_Proizvodna_real.stope'!$D$3</c:f>
              <c:strCache>
                <c:ptCount val="1"/>
                <c:pt idx="0">
                  <c:v>2014.Q3</c:v>
                </c:pt>
              </c:strCache>
            </c:strRef>
          </c:tx>
          <c:spPr>
            <a:solidFill>
              <a:srgbClr val="17375E"/>
            </a:solidFill>
          </c:spPr>
          <c:invertIfNegative val="0"/>
          <c:cat>
            <c:strRef>
              <c:f>'4Q_Proizvodna_real.stope'!$A$4:$A$15</c:f>
              <c:strCache>
                <c:ptCount val="12"/>
                <c:pt idx="0">
                  <c:v>A</c:v>
                </c:pt>
                <c:pt idx="1">
                  <c:v>B,C,D,E</c:v>
                </c:pt>
                <c:pt idx="2">
                  <c:v>C</c:v>
                </c:pt>
                <c:pt idx="3">
                  <c:v>F</c:v>
                </c:pt>
                <c:pt idx="4">
                  <c:v>G,H,I</c:v>
                </c:pt>
                <c:pt idx="5">
                  <c:v>J</c:v>
                </c:pt>
                <c:pt idx="6">
                  <c:v>K</c:v>
                </c:pt>
                <c:pt idx="7">
                  <c:v>L</c:v>
                </c:pt>
                <c:pt idx="8">
                  <c:v>M,N</c:v>
                </c:pt>
                <c:pt idx="9">
                  <c:v>O,P,Q </c:v>
                </c:pt>
                <c:pt idx="10">
                  <c:v>R,S,T,U</c:v>
                </c:pt>
                <c:pt idx="11">
                  <c:v>BDV</c:v>
                </c:pt>
              </c:strCache>
            </c:strRef>
          </c:cat>
          <c:val>
            <c:numRef>
              <c:f>'4Q_Proizvodna_real.stope'!$D$4:$D$15</c:f>
              <c:numCache>
                <c:formatCode>0.0</c:formatCode>
                <c:ptCount val="12"/>
                <c:pt idx="0">
                  <c:v>-7.4629026517636703</c:v>
                </c:pt>
                <c:pt idx="1">
                  <c:v>9.2637518910436256E-2</c:v>
                </c:pt>
                <c:pt idx="2">
                  <c:v>2.9212160219120022</c:v>
                </c:pt>
                <c:pt idx="3">
                  <c:v>-6.533347915171646</c:v>
                </c:pt>
                <c:pt idx="4">
                  <c:v>0.81509838655932754</c:v>
                </c:pt>
                <c:pt idx="5">
                  <c:v>-1.3968843646911182</c:v>
                </c:pt>
                <c:pt idx="6">
                  <c:v>-0.16287174188694564</c:v>
                </c:pt>
                <c:pt idx="7">
                  <c:v>-0.9052949088318627</c:v>
                </c:pt>
                <c:pt idx="8">
                  <c:v>0.14735860417690105</c:v>
                </c:pt>
                <c:pt idx="9">
                  <c:v>-0.84268027637112652</c:v>
                </c:pt>
                <c:pt idx="10">
                  <c:v>-1.5241066981843687E-3</c:v>
                </c:pt>
                <c:pt idx="11">
                  <c:v>-0.53065793895500235</c:v>
                </c:pt>
              </c:numCache>
            </c:numRef>
          </c:val>
        </c:ser>
        <c:ser>
          <c:idx val="3"/>
          <c:order val="3"/>
          <c:tx>
            <c:strRef>
              <c:f>'4Q_Proizvodna_real.stope'!$E$3</c:f>
              <c:strCache>
                <c:ptCount val="1"/>
                <c:pt idx="0">
                  <c:v>2014.Q4</c:v>
                </c:pt>
              </c:strCache>
            </c:strRef>
          </c:tx>
          <c:spPr>
            <a:solidFill>
              <a:srgbClr val="A8D8F6"/>
            </a:solidFill>
          </c:spPr>
          <c:invertIfNegative val="0"/>
          <c:dLbls>
            <c:spPr>
              <a:solidFill>
                <a:srgbClr val="FFFF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'4Q_Proizvodna_real.stope'!$E$4:$E$15</c:f>
              <c:numCache>
                <c:formatCode>0.0</c:formatCode>
                <c:ptCount val="12"/>
                <c:pt idx="0">
                  <c:v>-1.1013658940868396</c:v>
                </c:pt>
                <c:pt idx="1">
                  <c:v>3.8708178621627951</c:v>
                </c:pt>
                <c:pt idx="2">
                  <c:v>5.2198616615754645</c:v>
                </c:pt>
                <c:pt idx="3">
                  <c:v>-4.9386936167233415</c:v>
                </c:pt>
                <c:pt idx="4">
                  <c:v>1.0553339826242762</c:v>
                </c:pt>
                <c:pt idx="5">
                  <c:v>-0.62609814113791629</c:v>
                </c:pt>
                <c:pt idx="6">
                  <c:v>-1.0422765619074568</c:v>
                </c:pt>
                <c:pt idx="7">
                  <c:v>-0.53647750301095698</c:v>
                </c:pt>
                <c:pt idx="8">
                  <c:v>-0.8446401679776443</c:v>
                </c:pt>
                <c:pt idx="9">
                  <c:v>-6.2538146757376012E-2</c:v>
                </c:pt>
                <c:pt idx="10">
                  <c:v>0.43721088432975819</c:v>
                </c:pt>
                <c:pt idx="11">
                  <c:v>0.38397717253739927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310007744"/>
        <c:axId val="310013232"/>
      </c:barChart>
      <c:catAx>
        <c:axId val="31000774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100" b="0"/>
                </a:pPr>
                <a:r>
                  <a:rPr lang="hr-HR" sz="1100" b="0"/>
                  <a:t>BDV i djelatnostti</a:t>
                </a:r>
                <a:r>
                  <a:rPr lang="hr-HR" sz="1100" b="0" baseline="0"/>
                  <a:t> </a:t>
                </a:r>
                <a:endParaRPr lang="hr-HR" sz="1100" b="0"/>
              </a:p>
            </c:rich>
          </c:tx>
          <c:layout>
            <c:manualLayout>
              <c:xMode val="edge"/>
              <c:yMode val="edge"/>
              <c:x val="0.87109395999010863"/>
              <c:y val="0.9040313037788017"/>
            </c:manualLayout>
          </c:layout>
          <c:overlay val="0"/>
        </c:title>
        <c:numFmt formatCode="General" sourceLinked="0"/>
        <c:majorTickMark val="out"/>
        <c:minorTickMark val="none"/>
        <c:tickLblPos val="low"/>
        <c:spPr>
          <a:ln w="25400">
            <a:solidFill>
              <a:schemeClr val="tx1">
                <a:lumMod val="75000"/>
                <a:lumOff val="25000"/>
              </a:schemeClr>
            </a:solidFill>
          </a:ln>
        </c:spPr>
        <c:crossAx val="310013232"/>
        <c:crosses val="autoZero"/>
        <c:auto val="1"/>
        <c:lblAlgn val="ctr"/>
        <c:lblOffset val="100"/>
        <c:noMultiLvlLbl val="0"/>
      </c:catAx>
      <c:valAx>
        <c:axId val="31001323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 b="0"/>
                </a:pPr>
                <a:r>
                  <a:rPr lang="hr-HR" sz="1100" b="0"/>
                  <a:t>Stope rasta</a:t>
                </a:r>
              </a:p>
            </c:rich>
          </c:tx>
          <c:layout>
            <c:manualLayout>
              <c:xMode val="edge"/>
              <c:yMode val="edge"/>
              <c:x val="4.8977532962287346E-3"/>
              <c:y val="3.5231781035408673E-2"/>
            </c:manualLayout>
          </c:layout>
          <c:overlay val="0"/>
        </c:title>
        <c:numFmt formatCode="0.0" sourceLinked="1"/>
        <c:majorTickMark val="out"/>
        <c:minorTickMark val="none"/>
        <c:tickLblPos val="low"/>
        <c:crossAx val="310007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4141499380789319E-2"/>
          <c:y val="0.88805831763993226"/>
          <c:w val="0.37312960090332747"/>
          <c:h val="0.11194168236006774"/>
        </c:manualLayout>
      </c:layout>
      <c:overlay val="0"/>
      <c:txPr>
        <a:bodyPr/>
        <a:lstStyle/>
        <a:p>
          <a:pPr>
            <a:defRPr sz="1100" i="1"/>
          </a:pPr>
          <a:endParaRPr lang="sr-Latn-R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340539961507203E-2"/>
          <c:y val="6.1398160176029268E-2"/>
          <c:w val="0.89928275296088211"/>
          <c:h val="0.747782788369767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'4Q_Rashodna_real.stope'!$B$3</c:f>
              <c:strCache>
                <c:ptCount val="1"/>
                <c:pt idx="0">
                  <c:v>2014.Q1</c:v>
                </c:pt>
              </c:strCache>
            </c:strRef>
          </c:tx>
          <c:spPr>
            <a:solidFill>
              <a:srgbClr val="C6D9F1"/>
            </a:solidFill>
          </c:spPr>
          <c:invertIfNegative val="0"/>
          <c:cat>
            <c:strRef>
              <c:f>'4Q_Rashodna_real.stope'!$A$4:$A$10</c:f>
              <c:strCache>
                <c:ptCount val="7"/>
                <c:pt idx="0">
                  <c:v>Kućanstva</c:v>
                </c:pt>
                <c:pt idx="1">
                  <c:v>NPUSK</c:v>
                </c:pt>
                <c:pt idx="2">
                  <c:v>Država</c:v>
                </c:pt>
                <c:pt idx="3">
                  <c:v>Br. inv.u fik.kap.</c:v>
                </c:pt>
                <c:pt idx="4">
                  <c:v>Izvoz roba i usluga</c:v>
                </c:pt>
                <c:pt idx="5">
                  <c:v>Uvoz roba i usluga</c:v>
                </c:pt>
                <c:pt idx="6">
                  <c:v>BDP</c:v>
                </c:pt>
              </c:strCache>
            </c:strRef>
          </c:cat>
          <c:val>
            <c:numRef>
              <c:f>'4Q_Rashodna_real.stope'!$B$4:$B$10</c:f>
              <c:numCache>
                <c:formatCode>0.0</c:formatCode>
                <c:ptCount val="7"/>
                <c:pt idx="0">
                  <c:v>-0.51232937128105505</c:v>
                </c:pt>
                <c:pt idx="1">
                  <c:v>-0.11595779871923639</c:v>
                </c:pt>
                <c:pt idx="2">
                  <c:v>-2.1492272800200141</c:v>
                </c:pt>
                <c:pt idx="3">
                  <c:v>-3.5914010766043702</c:v>
                </c:pt>
                <c:pt idx="4">
                  <c:v>11.406450040016082</c:v>
                </c:pt>
                <c:pt idx="5">
                  <c:v>7.5997325409789198</c:v>
                </c:pt>
                <c:pt idx="6">
                  <c:v>-0.64586753943484609</c:v>
                </c:pt>
              </c:numCache>
            </c:numRef>
          </c:val>
        </c:ser>
        <c:ser>
          <c:idx val="1"/>
          <c:order val="1"/>
          <c:tx>
            <c:strRef>
              <c:f>'4Q_Rashodna_real.stope'!$C$3</c:f>
              <c:strCache>
                <c:ptCount val="1"/>
                <c:pt idx="0">
                  <c:v>2014.Q2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</c:spPr>
          <c:invertIfNegative val="0"/>
          <c:cat>
            <c:strRef>
              <c:f>'4Q_Rashodna_real.stope'!$A$4:$A$10</c:f>
              <c:strCache>
                <c:ptCount val="7"/>
                <c:pt idx="0">
                  <c:v>Kućanstva</c:v>
                </c:pt>
                <c:pt idx="1">
                  <c:v>NPUSK</c:v>
                </c:pt>
                <c:pt idx="2">
                  <c:v>Država</c:v>
                </c:pt>
                <c:pt idx="3">
                  <c:v>Br. inv.u fik.kap.</c:v>
                </c:pt>
                <c:pt idx="4">
                  <c:v>Izvoz roba i usluga</c:v>
                </c:pt>
                <c:pt idx="5">
                  <c:v>Uvoz roba i usluga</c:v>
                </c:pt>
                <c:pt idx="6">
                  <c:v>BDP</c:v>
                </c:pt>
              </c:strCache>
            </c:strRef>
          </c:cat>
          <c:val>
            <c:numRef>
              <c:f>'4Q_Rashodna_real.stope'!$C$4:$C$10</c:f>
              <c:numCache>
                <c:formatCode>0.0</c:formatCode>
                <c:ptCount val="7"/>
                <c:pt idx="0">
                  <c:v>-0.54827823995047709</c:v>
                </c:pt>
                <c:pt idx="1">
                  <c:v>1.3216780894467917</c:v>
                </c:pt>
                <c:pt idx="2">
                  <c:v>-3.3747538623708664</c:v>
                </c:pt>
                <c:pt idx="3">
                  <c:v>-5.1875288585767407</c:v>
                </c:pt>
                <c:pt idx="4">
                  <c:v>7.9111510459188139</c:v>
                </c:pt>
                <c:pt idx="5">
                  <c:v>2.2004951652766067</c:v>
                </c:pt>
                <c:pt idx="6">
                  <c:v>-0.76608453202609894</c:v>
                </c:pt>
              </c:numCache>
            </c:numRef>
          </c:val>
        </c:ser>
        <c:ser>
          <c:idx val="2"/>
          <c:order val="2"/>
          <c:tx>
            <c:strRef>
              <c:f>'4Q_Rashodna_real.stope'!$D$3</c:f>
              <c:strCache>
                <c:ptCount val="1"/>
                <c:pt idx="0">
                  <c:v>2014.Q3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cat>
            <c:strRef>
              <c:f>'4Q_Rashodna_real.stope'!$A$4:$A$10</c:f>
              <c:strCache>
                <c:ptCount val="7"/>
                <c:pt idx="0">
                  <c:v>Kućanstva</c:v>
                </c:pt>
                <c:pt idx="1">
                  <c:v>NPUSK</c:v>
                </c:pt>
                <c:pt idx="2">
                  <c:v>Država</c:v>
                </c:pt>
                <c:pt idx="3">
                  <c:v>Br. inv.u fik.kap.</c:v>
                </c:pt>
                <c:pt idx="4">
                  <c:v>Izvoz roba i usluga</c:v>
                </c:pt>
                <c:pt idx="5">
                  <c:v>Uvoz roba i usluga</c:v>
                </c:pt>
                <c:pt idx="6">
                  <c:v>BDP</c:v>
                </c:pt>
              </c:strCache>
            </c:strRef>
          </c:cat>
          <c:val>
            <c:numRef>
              <c:f>'4Q_Rashodna_real.stope'!$D$4:$D$10</c:f>
              <c:numCache>
                <c:formatCode>0.0</c:formatCode>
                <c:ptCount val="7"/>
                <c:pt idx="0">
                  <c:v>-1.1403699550547941</c:v>
                </c:pt>
                <c:pt idx="1">
                  <c:v>-1.1773629782586141</c:v>
                </c:pt>
                <c:pt idx="2">
                  <c:v>-1.3540741705925825</c:v>
                </c:pt>
                <c:pt idx="3">
                  <c:v>-3.5582676161154154</c:v>
                </c:pt>
                <c:pt idx="4">
                  <c:v>4.1180396390093819</c:v>
                </c:pt>
                <c:pt idx="5">
                  <c:v>3.1875146499104119</c:v>
                </c:pt>
                <c:pt idx="6">
                  <c:v>-0.49622070484038261</c:v>
                </c:pt>
              </c:numCache>
            </c:numRef>
          </c:val>
        </c:ser>
        <c:ser>
          <c:idx val="3"/>
          <c:order val="3"/>
          <c:tx>
            <c:strRef>
              <c:f>'4Q_Rashodna_real.stope'!$E$3</c:f>
              <c:strCache>
                <c:ptCount val="1"/>
                <c:pt idx="0">
                  <c:v>2014.Q4</c:v>
                </c:pt>
              </c:strCache>
            </c:strRef>
          </c:tx>
          <c:spPr>
            <a:solidFill>
              <a:srgbClr val="A8D8F6"/>
            </a:solidFill>
          </c:spPr>
          <c:invertIfNegative val="0"/>
          <c:dLbls>
            <c:spPr>
              <a:solidFill>
                <a:srgbClr val="FFFF00"/>
              </a:solidFill>
              <a:ln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'4Q_Rashodna_real.stope'!$A$4:$A$10</c:f>
              <c:strCache>
                <c:ptCount val="7"/>
                <c:pt idx="0">
                  <c:v>Kućanstva</c:v>
                </c:pt>
                <c:pt idx="1">
                  <c:v>NPUSK</c:v>
                </c:pt>
                <c:pt idx="2">
                  <c:v>Država</c:v>
                </c:pt>
                <c:pt idx="3">
                  <c:v>Br. inv.u fik.kap.</c:v>
                </c:pt>
                <c:pt idx="4">
                  <c:v>Izvoz roba i usluga</c:v>
                </c:pt>
                <c:pt idx="5">
                  <c:v>Uvoz roba i usluga</c:v>
                </c:pt>
                <c:pt idx="6">
                  <c:v>BDP</c:v>
                </c:pt>
              </c:strCache>
            </c:strRef>
          </c:cat>
          <c:val>
            <c:numRef>
              <c:f>'4Q_Rashodna_real.stope'!$E$4:$E$10</c:f>
              <c:numCache>
                <c:formatCode>0.0</c:formatCode>
                <c:ptCount val="7"/>
                <c:pt idx="0">
                  <c:v>-0.6</c:v>
                </c:pt>
                <c:pt idx="1">
                  <c:v>-1.1000000000000001</c:v>
                </c:pt>
                <c:pt idx="2">
                  <c:v>-0.5</c:v>
                </c:pt>
                <c:pt idx="3">
                  <c:v>-3.7</c:v>
                </c:pt>
                <c:pt idx="4">
                  <c:v>4.5</c:v>
                </c:pt>
                <c:pt idx="5">
                  <c:v>-0.4</c:v>
                </c:pt>
                <c:pt idx="6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0012448"/>
        <c:axId val="310008920"/>
      </c:barChart>
      <c:catAx>
        <c:axId val="31001244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hr-HR" b="0"/>
                  <a:t>Komponente BDP-a</a:t>
                </a:r>
              </a:p>
            </c:rich>
          </c:tx>
          <c:layout>
            <c:manualLayout>
              <c:xMode val="edge"/>
              <c:yMode val="edge"/>
              <c:x val="0.78434370460973923"/>
              <c:y val="0.93869682494674322"/>
            </c:manualLayout>
          </c:layout>
          <c:overlay val="0"/>
        </c:title>
        <c:numFmt formatCode="General" sourceLinked="0"/>
        <c:majorTickMark val="out"/>
        <c:minorTickMark val="none"/>
        <c:tickLblPos val="low"/>
        <c:spPr>
          <a:ln w="25400">
            <a:solidFill>
              <a:schemeClr val="tx1">
                <a:lumMod val="75000"/>
                <a:lumOff val="25000"/>
              </a:schemeClr>
            </a:solidFill>
          </a:ln>
        </c:spPr>
        <c:txPr>
          <a:bodyPr rot="0" vert="horz"/>
          <a:lstStyle/>
          <a:p>
            <a:pPr>
              <a:defRPr/>
            </a:pPr>
            <a:endParaRPr lang="sr-Latn-RS"/>
          </a:p>
        </c:txPr>
        <c:crossAx val="310008920"/>
        <c:crosses val="autoZero"/>
        <c:auto val="1"/>
        <c:lblAlgn val="ctr"/>
        <c:lblOffset val="100"/>
        <c:noMultiLvlLbl val="0"/>
      </c:catAx>
      <c:valAx>
        <c:axId val="310008920"/>
        <c:scaling>
          <c:orientation val="minMax"/>
          <c:max val="12"/>
          <c:min val="-6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hr-HR" b="0" dirty="0"/>
                  <a:t>Stope rasta</a:t>
                </a:r>
              </a:p>
            </c:rich>
          </c:tx>
          <c:layout>
            <c:manualLayout>
              <c:xMode val="edge"/>
              <c:yMode val="edge"/>
              <c:x val="2.7249500248768994E-3"/>
              <c:y val="5.1144909440238848E-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310012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9118624696132106"/>
          <c:w val="0.61600053472268634"/>
          <c:h val="7.5471761323234923E-2"/>
        </c:manualLayout>
      </c:layout>
      <c:overlay val="0"/>
      <c:txPr>
        <a:bodyPr/>
        <a:lstStyle/>
        <a:p>
          <a:pPr>
            <a:defRPr i="1"/>
          </a:pPr>
          <a:endParaRPr lang="sr-Latn-R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115576356433903E-2"/>
          <c:y val="8.3807762764466873E-2"/>
          <c:w val="0.91329155631453141"/>
          <c:h val="0.72490602620235545"/>
        </c:manualLayout>
      </c:layout>
      <c:lineChart>
        <c:grouping val="standard"/>
        <c:varyColors val="0"/>
        <c:ser>
          <c:idx val="0"/>
          <c:order val="0"/>
          <c:tx>
            <c:strRef>
              <c:f>'EU i RH'!$C$3</c:f>
              <c:strCache>
                <c:ptCount val="1"/>
                <c:pt idx="0">
                  <c:v>RH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31"/>
              <c:layout>
                <c:manualLayout>
                  <c:x val="0"/>
                  <c:y val="-2.3004690300111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5875">
                <a:solidFill>
                  <a:srgbClr val="C00000"/>
                </a:solidFill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'EU i RH'!$B$4:$B$35</c:f>
              <c:strCache>
                <c:ptCount val="32"/>
                <c:pt idx="0">
                  <c:v>1.Q 07.</c:v>
                </c:pt>
                <c:pt idx="1">
                  <c:v>2.Q 07.</c:v>
                </c:pt>
                <c:pt idx="2">
                  <c:v>3.Q 07.</c:v>
                </c:pt>
                <c:pt idx="3">
                  <c:v>4.Q 07.</c:v>
                </c:pt>
                <c:pt idx="4">
                  <c:v>1.Q 08.</c:v>
                </c:pt>
                <c:pt idx="5">
                  <c:v>2.Q 08.</c:v>
                </c:pt>
                <c:pt idx="6">
                  <c:v>3.Q 08.</c:v>
                </c:pt>
                <c:pt idx="7">
                  <c:v>4.Q 08.</c:v>
                </c:pt>
                <c:pt idx="8">
                  <c:v>1.Q 09.</c:v>
                </c:pt>
                <c:pt idx="9">
                  <c:v>2.Q 09.</c:v>
                </c:pt>
                <c:pt idx="10">
                  <c:v>3.Q 09.</c:v>
                </c:pt>
                <c:pt idx="11">
                  <c:v>4.Q 09.</c:v>
                </c:pt>
                <c:pt idx="12">
                  <c:v>1.Q 10.</c:v>
                </c:pt>
                <c:pt idx="13">
                  <c:v>2.Q 10.</c:v>
                </c:pt>
                <c:pt idx="14">
                  <c:v>3.Q 10.</c:v>
                </c:pt>
                <c:pt idx="15">
                  <c:v>4.Q 10.</c:v>
                </c:pt>
                <c:pt idx="16">
                  <c:v>1.Q 11.</c:v>
                </c:pt>
                <c:pt idx="17">
                  <c:v>2.Q 11.</c:v>
                </c:pt>
                <c:pt idx="18">
                  <c:v>3.Q 11.</c:v>
                </c:pt>
                <c:pt idx="19">
                  <c:v>4.Q 11.</c:v>
                </c:pt>
                <c:pt idx="20">
                  <c:v>1.Q 12.</c:v>
                </c:pt>
                <c:pt idx="21">
                  <c:v>2.Q 12.</c:v>
                </c:pt>
                <c:pt idx="22">
                  <c:v>3.Q 12.</c:v>
                </c:pt>
                <c:pt idx="23">
                  <c:v>4.Q 12.</c:v>
                </c:pt>
                <c:pt idx="24">
                  <c:v>1.Q 13.</c:v>
                </c:pt>
                <c:pt idx="25">
                  <c:v>2.Q 13.</c:v>
                </c:pt>
                <c:pt idx="26">
                  <c:v>3.Q 13.</c:v>
                </c:pt>
                <c:pt idx="27">
                  <c:v>4.Q 13.</c:v>
                </c:pt>
                <c:pt idx="28">
                  <c:v>1.Q 14.</c:v>
                </c:pt>
                <c:pt idx="29">
                  <c:v>2.Q 14.</c:v>
                </c:pt>
                <c:pt idx="30">
                  <c:v>3.Q 14.</c:v>
                </c:pt>
                <c:pt idx="31">
                  <c:v>4.Q 14.</c:v>
                </c:pt>
              </c:strCache>
            </c:strRef>
          </c:cat>
          <c:val>
            <c:numRef>
              <c:f>'EU i RH'!$C$4:$C$35</c:f>
              <c:numCache>
                <c:formatCode>0.0</c:formatCode>
                <c:ptCount val="32"/>
                <c:pt idx="0">
                  <c:v>6.8826770879026213</c:v>
                </c:pt>
                <c:pt idx="1">
                  <c:v>6.1497480938146367</c:v>
                </c:pt>
                <c:pt idx="2">
                  <c:v>4.6043254294802125</c:v>
                </c:pt>
                <c:pt idx="3">
                  <c:v>2.9309628303548152</c:v>
                </c:pt>
                <c:pt idx="4">
                  <c:v>3.0399290179465623</c:v>
                </c:pt>
                <c:pt idx="5">
                  <c:v>2.485393241483564</c:v>
                </c:pt>
                <c:pt idx="6">
                  <c:v>1.4534943703949921</c:v>
                </c:pt>
                <c:pt idx="7">
                  <c:v>-3.2974519042411998E-2</c:v>
                </c:pt>
                <c:pt idx="8">
                  <c:v>-7.5632145049376192</c:v>
                </c:pt>
                <c:pt idx="9">
                  <c:v>-7.4764206179489037</c:v>
                </c:pt>
                <c:pt idx="10">
                  <c:v>-7.9214262235538229</c:v>
                </c:pt>
                <c:pt idx="11">
                  <c:v>-5.4058529528442847</c:v>
                </c:pt>
                <c:pt idx="12">
                  <c:v>-2.7420392803512783</c:v>
                </c:pt>
                <c:pt idx="13">
                  <c:v>-2.3114498602130595</c:v>
                </c:pt>
                <c:pt idx="14">
                  <c:v>-0.87979646787817956</c:v>
                </c:pt>
                <c:pt idx="15">
                  <c:v>-0.83070596006089659</c:v>
                </c:pt>
                <c:pt idx="16">
                  <c:v>-0.23243617397882588</c:v>
                </c:pt>
                <c:pt idx="17">
                  <c:v>1.140892922005321E-2</c:v>
                </c:pt>
                <c:pt idx="18">
                  <c:v>-0.1124672616034843</c:v>
                </c:pt>
                <c:pt idx="19">
                  <c:v>-0.68876859578129768</c:v>
                </c:pt>
                <c:pt idx="20">
                  <c:v>-2.1696668236811973</c:v>
                </c:pt>
                <c:pt idx="21">
                  <c:v>-2.6972048507790021</c:v>
                </c:pt>
                <c:pt idx="22">
                  <c:v>-2.4474584176837766</c:v>
                </c:pt>
                <c:pt idx="23">
                  <c:v>-2.36734937032152</c:v>
                </c:pt>
                <c:pt idx="24">
                  <c:v>-0.77468191593287372</c:v>
                </c:pt>
                <c:pt idx="25">
                  <c:v>-0.10186010088308706</c:v>
                </c:pt>
                <c:pt idx="26">
                  <c:v>-0.76886275799125769</c:v>
                </c:pt>
                <c:pt idx="27">
                  <c:v>-0.92615826039256888</c:v>
                </c:pt>
                <c:pt idx="28">
                  <c:v>-0.39818520760755405</c:v>
                </c:pt>
                <c:pt idx="29">
                  <c:v>-0.96862921909081479</c:v>
                </c:pt>
                <c:pt idx="30">
                  <c:v>-0.60267873375481429</c:v>
                </c:pt>
                <c:pt idx="31">
                  <c:v>0.37427376689713299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'EU i RH'!$D$3</c:f>
              <c:strCache>
                <c:ptCount val="1"/>
                <c:pt idx="0">
                  <c:v>EU-28</c:v>
                </c:pt>
              </c:strCache>
            </c:strRef>
          </c:tx>
          <c:spPr>
            <a:ln cmpd="sng"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31"/>
              <c:layout>
                <c:manualLayout>
                  <c:x val="-1.7067996029115046E-2"/>
                  <c:y val="-4.3453303900210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ln w="15875">
                <a:solidFill>
                  <a:schemeClr val="tx2">
                    <a:lumMod val="75000"/>
                  </a:schemeClr>
                </a:solidFill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'EU i RH'!$B$4:$B$35</c:f>
              <c:strCache>
                <c:ptCount val="32"/>
                <c:pt idx="0">
                  <c:v>1.Q 07.</c:v>
                </c:pt>
                <c:pt idx="1">
                  <c:v>2.Q 07.</c:v>
                </c:pt>
                <c:pt idx="2">
                  <c:v>3.Q 07.</c:v>
                </c:pt>
                <c:pt idx="3">
                  <c:v>4.Q 07.</c:v>
                </c:pt>
                <c:pt idx="4">
                  <c:v>1.Q 08.</c:v>
                </c:pt>
                <c:pt idx="5">
                  <c:v>2.Q 08.</c:v>
                </c:pt>
                <c:pt idx="6">
                  <c:v>3.Q 08.</c:v>
                </c:pt>
                <c:pt idx="7">
                  <c:v>4.Q 08.</c:v>
                </c:pt>
                <c:pt idx="8">
                  <c:v>1.Q 09.</c:v>
                </c:pt>
                <c:pt idx="9">
                  <c:v>2.Q 09.</c:v>
                </c:pt>
                <c:pt idx="10">
                  <c:v>3.Q 09.</c:v>
                </c:pt>
                <c:pt idx="11">
                  <c:v>4.Q 09.</c:v>
                </c:pt>
                <c:pt idx="12">
                  <c:v>1.Q 10.</c:v>
                </c:pt>
                <c:pt idx="13">
                  <c:v>2.Q 10.</c:v>
                </c:pt>
                <c:pt idx="14">
                  <c:v>3.Q 10.</c:v>
                </c:pt>
                <c:pt idx="15">
                  <c:v>4.Q 10.</c:v>
                </c:pt>
                <c:pt idx="16">
                  <c:v>1.Q 11.</c:v>
                </c:pt>
                <c:pt idx="17">
                  <c:v>2.Q 11.</c:v>
                </c:pt>
                <c:pt idx="18">
                  <c:v>3.Q 11.</c:v>
                </c:pt>
                <c:pt idx="19">
                  <c:v>4.Q 11.</c:v>
                </c:pt>
                <c:pt idx="20">
                  <c:v>1.Q 12.</c:v>
                </c:pt>
                <c:pt idx="21">
                  <c:v>2.Q 12.</c:v>
                </c:pt>
                <c:pt idx="22">
                  <c:v>3.Q 12.</c:v>
                </c:pt>
                <c:pt idx="23">
                  <c:v>4.Q 12.</c:v>
                </c:pt>
                <c:pt idx="24">
                  <c:v>1.Q 13.</c:v>
                </c:pt>
                <c:pt idx="25">
                  <c:v>2.Q 13.</c:v>
                </c:pt>
                <c:pt idx="26">
                  <c:v>3.Q 13.</c:v>
                </c:pt>
                <c:pt idx="27">
                  <c:v>4.Q 13.</c:v>
                </c:pt>
                <c:pt idx="28">
                  <c:v>1.Q 14.</c:v>
                </c:pt>
                <c:pt idx="29">
                  <c:v>2.Q 14.</c:v>
                </c:pt>
                <c:pt idx="30">
                  <c:v>3.Q 14.</c:v>
                </c:pt>
                <c:pt idx="31">
                  <c:v>4.Q 14.</c:v>
                </c:pt>
              </c:strCache>
            </c:strRef>
          </c:cat>
          <c:val>
            <c:numRef>
              <c:f>'EU i RH'!$D$4:$D$35</c:f>
              <c:numCache>
                <c:formatCode>0.0</c:formatCode>
                <c:ptCount val="32"/>
                <c:pt idx="0">
                  <c:v>3.5</c:v>
                </c:pt>
                <c:pt idx="1">
                  <c:v>3.1</c:v>
                </c:pt>
                <c:pt idx="2">
                  <c:v>3.1</c:v>
                </c:pt>
                <c:pt idx="3">
                  <c:v>2.6</c:v>
                </c:pt>
                <c:pt idx="4">
                  <c:v>2.4</c:v>
                </c:pt>
                <c:pt idx="5">
                  <c:v>1.5</c:v>
                </c:pt>
                <c:pt idx="6">
                  <c:v>0.2</c:v>
                </c:pt>
                <c:pt idx="7">
                  <c:v>-2.2999999999999998</c:v>
                </c:pt>
                <c:pt idx="8">
                  <c:v>-5.4</c:v>
                </c:pt>
                <c:pt idx="9">
                  <c:v>-5.4</c:v>
                </c:pt>
                <c:pt idx="10">
                  <c:v>-4.5</c:v>
                </c:pt>
                <c:pt idx="11">
                  <c:v>-2.2000000000000002</c:v>
                </c:pt>
                <c:pt idx="12">
                  <c:v>1</c:v>
                </c:pt>
                <c:pt idx="13">
                  <c:v>2.2999999999999998</c:v>
                </c:pt>
                <c:pt idx="14">
                  <c:v>2.5</c:v>
                </c:pt>
                <c:pt idx="15">
                  <c:v>2.5</c:v>
                </c:pt>
                <c:pt idx="16">
                  <c:v>2.8</c:v>
                </c:pt>
                <c:pt idx="17">
                  <c:v>1.9</c:v>
                </c:pt>
                <c:pt idx="18">
                  <c:v>1.5</c:v>
                </c:pt>
                <c:pt idx="19">
                  <c:v>0.9</c:v>
                </c:pt>
                <c:pt idx="20">
                  <c:v>0</c:v>
                </c:pt>
                <c:pt idx="21">
                  <c:v>-0.4</c:v>
                </c:pt>
                <c:pt idx="22">
                  <c:v>-0.5</c:v>
                </c:pt>
                <c:pt idx="23">
                  <c:v>-0.7</c:v>
                </c:pt>
                <c:pt idx="24">
                  <c:v>-0.7</c:v>
                </c:pt>
                <c:pt idx="25">
                  <c:v>-0.1</c:v>
                </c:pt>
                <c:pt idx="26">
                  <c:v>0.2</c:v>
                </c:pt>
                <c:pt idx="27">
                  <c:v>0.9</c:v>
                </c:pt>
                <c:pt idx="28">
                  <c:v>1.5</c:v>
                </c:pt>
                <c:pt idx="29">
                  <c:v>1.3</c:v>
                </c:pt>
                <c:pt idx="30">
                  <c:v>1.3</c:v>
                </c:pt>
                <c:pt idx="31" formatCode="General">
                  <c:v>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0500648"/>
        <c:axId val="310506136"/>
      </c:lineChart>
      <c:catAx>
        <c:axId val="31050064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0" i="0"/>
                </a:pPr>
                <a:r>
                  <a:rPr lang="hr-HR" b="0" i="0"/>
                  <a:t>Razdoblje</a:t>
                </a:r>
              </a:p>
            </c:rich>
          </c:tx>
          <c:layout>
            <c:manualLayout>
              <c:xMode val="edge"/>
              <c:yMode val="edge"/>
              <c:x val="0.91068521508362865"/>
              <c:y val="0.92919023490143604"/>
            </c:manualLayout>
          </c:layout>
          <c:overlay val="0"/>
        </c:title>
        <c:numFmt formatCode="General" sourceLinked="0"/>
        <c:majorTickMark val="out"/>
        <c:minorTickMark val="none"/>
        <c:tickLblPos val="low"/>
        <c:spPr>
          <a:ln w="12700" cap="rnd" cmpd="sng">
            <a:solidFill>
              <a:schemeClr val="tx1">
                <a:lumMod val="75000"/>
                <a:lumOff val="25000"/>
              </a:schemeClr>
            </a:solidFill>
            <a:round/>
          </a:ln>
        </c:spPr>
        <c:txPr>
          <a:bodyPr rot="-5400000" vert="horz"/>
          <a:lstStyle/>
          <a:p>
            <a:pPr>
              <a:defRPr/>
            </a:pPr>
            <a:endParaRPr lang="sr-Latn-RS"/>
          </a:p>
        </c:txPr>
        <c:crossAx val="310506136"/>
        <c:crosses val="autoZero"/>
        <c:auto val="1"/>
        <c:lblAlgn val="ctr"/>
        <c:lblOffset val="100"/>
        <c:noMultiLvlLbl val="0"/>
      </c:catAx>
      <c:valAx>
        <c:axId val="31050613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 i="0"/>
                </a:pPr>
                <a:r>
                  <a:rPr lang="hr-HR" b="0" i="0"/>
                  <a:t>Stope rasta</a:t>
                </a:r>
              </a:p>
            </c:rich>
          </c:tx>
          <c:layout>
            <c:manualLayout>
              <c:xMode val="edge"/>
              <c:yMode val="edge"/>
              <c:x val="1.4223330024262537E-3"/>
              <c:y val="5.4432559023232525E-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310500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2105563539535067E-2"/>
          <c:y val="0.9283322384469358"/>
          <c:w val="0.22489750242804563"/>
          <c:h val="5.377528595187183E-2"/>
        </c:manualLayout>
      </c:layout>
      <c:overlay val="0"/>
      <c:txPr>
        <a:bodyPr/>
        <a:lstStyle/>
        <a:p>
          <a:pPr>
            <a:defRPr i="1"/>
          </a:pPr>
          <a:endParaRPr lang="sr-Latn-R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431606690756844E-2"/>
          <c:y val="8.2060384547844978E-2"/>
          <c:w val="0.87924764729605964"/>
          <c:h val="0.692161332367065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'EU-28'!$P$3</c:f>
              <c:strCache>
                <c:ptCount val="1"/>
                <c:pt idx="0">
                  <c:v>2014Q4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dLbl>
              <c:idx val="23"/>
              <c:spPr>
                <a:solidFill>
                  <a:schemeClr val="accent2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'EU-28'!$O$4:$O$29</c:f>
              <c:strCache>
                <c:ptCount val="26"/>
                <c:pt idx="0">
                  <c:v>Mađarska</c:v>
                </c:pt>
                <c:pt idx="1">
                  <c:v>Poljska</c:v>
                </c:pt>
                <c:pt idx="2">
                  <c:v>UK</c:v>
                </c:pt>
                <c:pt idx="3">
                  <c:v>Estonija</c:v>
                </c:pt>
                <c:pt idx="4">
                  <c:v>Rumunjska</c:v>
                </c:pt>
                <c:pt idx="5">
                  <c:v>Litva</c:v>
                </c:pt>
                <c:pt idx="6">
                  <c:v>Slovačka</c:v>
                </c:pt>
                <c:pt idx="7">
                  <c:v>Španjolska</c:v>
                </c:pt>
                <c:pt idx="8">
                  <c:v>Latvija</c:v>
                </c:pt>
                <c:pt idx="9">
                  <c:v>Grčka</c:v>
                </c:pt>
                <c:pt idx="10">
                  <c:v>Njemačka</c:v>
                </c:pt>
                <c:pt idx="11">
                  <c:v>Češka</c:v>
                </c:pt>
                <c:pt idx="12">
                  <c:v>Bugarska</c:v>
                </c:pt>
                <c:pt idx="13">
                  <c:v>Nizozemska</c:v>
                </c:pt>
                <c:pt idx="14">
                  <c:v>Belgija</c:v>
                </c:pt>
                <c:pt idx="15">
                  <c:v>Portugal</c:v>
                </c:pt>
                <c:pt idx="16">
                  <c:v>Hrvatska</c:v>
                </c:pt>
                <c:pt idx="17">
                  <c:v>Francuska</c:v>
                </c:pt>
                <c:pt idx="18">
                  <c:v>Austrija</c:v>
                </c:pt>
                <c:pt idx="19">
                  <c:v>Finska</c:v>
                </c:pt>
                <c:pt idx="20">
                  <c:v>Italija</c:v>
                </c:pt>
                <c:pt idx="21">
                  <c:v>Cipar</c:v>
                </c:pt>
                <c:pt idx="23">
                  <c:v>Danska</c:v>
                </c:pt>
                <c:pt idx="24">
                  <c:v>Irska</c:v>
                </c:pt>
                <c:pt idx="25">
                  <c:v>Luksemburg</c:v>
                </c:pt>
              </c:strCache>
            </c:strRef>
          </c:cat>
          <c:val>
            <c:numRef>
              <c:f>'EU-28'!$P$4:$P$25</c:f>
              <c:numCache>
                <c:formatCode>0.0</c:formatCode>
                <c:ptCount val="22"/>
                <c:pt idx="0">
                  <c:v>3.4</c:v>
                </c:pt>
                <c:pt idx="1">
                  <c:v>3.1</c:v>
                </c:pt>
                <c:pt idx="2">
                  <c:v>2.7</c:v>
                </c:pt>
                <c:pt idx="3">
                  <c:v>2.6</c:v>
                </c:pt>
                <c:pt idx="4">
                  <c:v>2.5</c:v>
                </c:pt>
                <c:pt idx="5">
                  <c:v>2.4</c:v>
                </c:pt>
                <c:pt idx="6">
                  <c:v>2.4</c:v>
                </c:pt>
                <c:pt idx="7">
                  <c:v>2</c:v>
                </c:pt>
                <c:pt idx="8">
                  <c:v>1.9</c:v>
                </c:pt>
                <c:pt idx="9">
                  <c:v>1.7</c:v>
                </c:pt>
                <c:pt idx="10">
                  <c:v>1.5</c:v>
                </c:pt>
                <c:pt idx="11">
                  <c:v>1.3</c:v>
                </c:pt>
                <c:pt idx="12">
                  <c:v>1.2</c:v>
                </c:pt>
                <c:pt idx="13">
                  <c:v>1</c:v>
                </c:pt>
                <c:pt idx="14">
                  <c:v>0.9</c:v>
                </c:pt>
                <c:pt idx="15">
                  <c:v>0.7</c:v>
                </c:pt>
                <c:pt idx="16">
                  <c:v>0.4</c:v>
                </c:pt>
                <c:pt idx="17">
                  <c:v>0.2</c:v>
                </c:pt>
                <c:pt idx="18">
                  <c:v>0</c:v>
                </c:pt>
                <c:pt idx="19">
                  <c:v>-0.1</c:v>
                </c:pt>
                <c:pt idx="20">
                  <c:v>-0.3</c:v>
                </c:pt>
                <c:pt idx="21">
                  <c:v>-1.9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310505352"/>
        <c:axId val="310501432"/>
      </c:barChart>
      <c:lineChart>
        <c:grouping val="standard"/>
        <c:varyColors val="0"/>
        <c:ser>
          <c:idx val="1"/>
          <c:order val="1"/>
          <c:tx>
            <c:strRef>
              <c:f>'EU-28'!$Q$3</c:f>
              <c:strCache>
                <c:ptCount val="1"/>
                <c:pt idx="0">
                  <c:v>EU-28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'EU-28'!$O$4:$O$29</c:f>
              <c:strCache>
                <c:ptCount val="26"/>
                <c:pt idx="0">
                  <c:v>Mađarska</c:v>
                </c:pt>
                <c:pt idx="1">
                  <c:v>Poljska</c:v>
                </c:pt>
                <c:pt idx="2">
                  <c:v>UK</c:v>
                </c:pt>
                <c:pt idx="3">
                  <c:v>Estonija</c:v>
                </c:pt>
                <c:pt idx="4">
                  <c:v>Rumunjska</c:v>
                </c:pt>
                <c:pt idx="5">
                  <c:v>Litva</c:v>
                </c:pt>
                <c:pt idx="6">
                  <c:v>Slovačka</c:v>
                </c:pt>
                <c:pt idx="7">
                  <c:v>Španjolska</c:v>
                </c:pt>
                <c:pt idx="8">
                  <c:v>Latvija</c:v>
                </c:pt>
                <c:pt idx="9">
                  <c:v>Grčka</c:v>
                </c:pt>
                <c:pt idx="10">
                  <c:v>Njemačka</c:v>
                </c:pt>
                <c:pt idx="11">
                  <c:v>Češka</c:v>
                </c:pt>
                <c:pt idx="12">
                  <c:v>Bugarska</c:v>
                </c:pt>
                <c:pt idx="13">
                  <c:v>Nizozemska</c:v>
                </c:pt>
                <c:pt idx="14">
                  <c:v>Belgija</c:v>
                </c:pt>
                <c:pt idx="15">
                  <c:v>Portugal</c:v>
                </c:pt>
                <c:pt idx="16">
                  <c:v>Hrvatska</c:v>
                </c:pt>
                <c:pt idx="17">
                  <c:v>Francuska</c:v>
                </c:pt>
                <c:pt idx="18">
                  <c:v>Austrija</c:v>
                </c:pt>
                <c:pt idx="19">
                  <c:v>Finska</c:v>
                </c:pt>
                <c:pt idx="20">
                  <c:v>Italija</c:v>
                </c:pt>
                <c:pt idx="21">
                  <c:v>Cipar</c:v>
                </c:pt>
                <c:pt idx="23">
                  <c:v>Danska</c:v>
                </c:pt>
                <c:pt idx="24">
                  <c:v>Irska</c:v>
                </c:pt>
                <c:pt idx="25">
                  <c:v>Luksemburg</c:v>
                </c:pt>
              </c:strCache>
            </c:strRef>
          </c:cat>
          <c:val>
            <c:numRef>
              <c:f>'EU-28'!$Q$4:$Q$25</c:f>
              <c:numCache>
                <c:formatCode>0.0</c:formatCode>
                <c:ptCount val="22"/>
                <c:pt idx="0">
                  <c:v>1.3</c:v>
                </c:pt>
                <c:pt idx="1">
                  <c:v>1.3</c:v>
                </c:pt>
                <c:pt idx="2">
                  <c:v>1.3</c:v>
                </c:pt>
                <c:pt idx="3">
                  <c:v>1.3</c:v>
                </c:pt>
                <c:pt idx="4">
                  <c:v>1.3</c:v>
                </c:pt>
                <c:pt idx="5">
                  <c:v>1.3</c:v>
                </c:pt>
                <c:pt idx="6">
                  <c:v>1.3</c:v>
                </c:pt>
                <c:pt idx="7">
                  <c:v>1.3</c:v>
                </c:pt>
                <c:pt idx="8">
                  <c:v>1.3</c:v>
                </c:pt>
                <c:pt idx="9">
                  <c:v>1.3</c:v>
                </c:pt>
                <c:pt idx="10">
                  <c:v>1.3</c:v>
                </c:pt>
                <c:pt idx="11">
                  <c:v>1.3</c:v>
                </c:pt>
                <c:pt idx="12">
                  <c:v>1.3</c:v>
                </c:pt>
                <c:pt idx="13">
                  <c:v>1.3</c:v>
                </c:pt>
                <c:pt idx="14">
                  <c:v>1.3</c:v>
                </c:pt>
                <c:pt idx="15">
                  <c:v>1.3</c:v>
                </c:pt>
                <c:pt idx="16">
                  <c:v>1.3</c:v>
                </c:pt>
                <c:pt idx="17">
                  <c:v>1.3</c:v>
                </c:pt>
                <c:pt idx="18">
                  <c:v>1.3</c:v>
                </c:pt>
                <c:pt idx="19">
                  <c:v>1.3</c:v>
                </c:pt>
                <c:pt idx="20">
                  <c:v>1.3</c:v>
                </c:pt>
                <c:pt idx="21">
                  <c:v>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0502608"/>
        <c:axId val="310504568"/>
      </c:lineChart>
      <c:catAx>
        <c:axId val="310505352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hr-HR" b="0"/>
                  <a:t>Zemlje</a:t>
                </a:r>
                <a:r>
                  <a:rPr lang="hr-HR" b="0" baseline="0"/>
                  <a:t> EU-28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0.86595858176687468"/>
              <c:y val="0.94700128237394987"/>
            </c:manualLayout>
          </c:layout>
          <c:overlay val="0"/>
        </c:title>
        <c:numFmt formatCode="General" sourceLinked="0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sr-Latn-RS"/>
          </a:p>
        </c:txPr>
        <c:crossAx val="310501432"/>
        <c:crosses val="autoZero"/>
        <c:auto val="1"/>
        <c:lblAlgn val="ctr"/>
        <c:lblOffset val="100"/>
        <c:noMultiLvlLbl val="0"/>
      </c:catAx>
      <c:valAx>
        <c:axId val="310501432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  <a:alpha val="84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r-HR" b="0"/>
                  <a:t>Srope rasta BDP-a</a:t>
                </a:r>
              </a:p>
            </c:rich>
          </c:tx>
          <c:layout>
            <c:manualLayout>
              <c:xMode val="edge"/>
              <c:yMode val="edge"/>
              <c:x val="5.9635329203203222E-3"/>
              <c:y val="5.8086959831964109E-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310505352"/>
        <c:crosses val="autoZero"/>
        <c:crossBetween val="between"/>
      </c:valAx>
      <c:valAx>
        <c:axId val="310504568"/>
        <c:scaling>
          <c:orientation val="minMax"/>
          <c:max val="4"/>
          <c:min val="-3"/>
        </c:scaling>
        <c:delete val="0"/>
        <c:axPos val="r"/>
        <c:numFmt formatCode="#,##0.0" sourceLinked="0"/>
        <c:majorTickMark val="out"/>
        <c:minorTickMark val="none"/>
        <c:tickLblPos val="nextTo"/>
        <c:crossAx val="310502608"/>
        <c:crosses val="max"/>
        <c:crossBetween val="between"/>
        <c:majorUnit val="1"/>
        <c:minorUnit val="0.2"/>
      </c:valAx>
      <c:catAx>
        <c:axId val="310502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0504568"/>
        <c:crosses val="autoZero"/>
        <c:auto val="1"/>
        <c:lblAlgn val="ctr"/>
        <c:lblOffset val="100"/>
        <c:noMultiLvlLbl val="0"/>
      </c:catAx>
      <c:spPr>
        <a:ln>
          <a:solidFill>
            <a:schemeClr val="tx1">
              <a:alpha val="86000"/>
            </a:schemeClr>
          </a:solidFill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0.87378</cdr:x>
      <cdr:y>0.31809</cdr:y>
    </cdr:from>
    <cdr:to>
      <cdr:x>0.94233</cdr:x>
      <cdr:y>0.37838</cdr:y>
    </cdr:to>
    <cdr:sp macro="" textlink="">
      <cdr:nvSpPr>
        <cdr:cNvPr id="3" name="Flowchart: Process 2"/>
        <cdr:cNvSpPr/>
      </cdr:nvSpPr>
      <cdr:spPr>
        <a:xfrm xmlns:a="http://schemas.openxmlformats.org/drawingml/2006/main">
          <a:off x="7648576" y="1457326"/>
          <a:ext cx="600074" cy="276226"/>
        </a:xfrm>
        <a:prstGeom xmlns:a="http://schemas.openxmlformats.org/drawingml/2006/main" prst="flowChartProcess">
          <a:avLst/>
        </a:prstGeom>
        <a:ln xmlns:a="http://schemas.openxmlformats.org/drawingml/2006/main" w="3175">
          <a:prstDash val="solid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sr-Latn-RS">
              <a:solidFill>
                <a:sysClr val="windowText" lastClr="000000"/>
              </a:solidFill>
            </a:rPr>
            <a:t>EU-28</a:t>
          </a:r>
        </a:p>
      </cdr:txBody>
    </cdr:sp>
  </cdr:relSizeAnchor>
  <cdr:relSizeAnchor xmlns:cdr="http://schemas.openxmlformats.org/drawingml/2006/chartDrawing">
    <cdr:from>
      <cdr:x>0.70722</cdr:x>
      <cdr:y>0.08724</cdr:y>
    </cdr:from>
    <cdr:to>
      <cdr:x>0.74067</cdr:x>
      <cdr:y>0.92607</cdr:y>
    </cdr:to>
    <cdr:sp macro="" textlink="">
      <cdr:nvSpPr>
        <cdr:cNvPr id="4" name="Flowchart: Process 3"/>
        <cdr:cNvSpPr/>
      </cdr:nvSpPr>
      <cdr:spPr>
        <a:xfrm xmlns:a="http://schemas.openxmlformats.org/drawingml/2006/main">
          <a:off x="6291802" y="375822"/>
          <a:ext cx="297656" cy="3613820"/>
        </a:xfrm>
        <a:prstGeom xmlns:a="http://schemas.openxmlformats.org/drawingml/2006/main" prst="flowChartProcess">
          <a:avLst/>
        </a:prstGeom>
        <a:noFill xmlns:a="http://schemas.openxmlformats.org/drawingml/2006/main"/>
        <a:ln xmlns:a="http://schemas.openxmlformats.org/drawingml/2006/main">
          <a:prstDash val="sysDash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hr-HR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212EC8C-D9BA-4F41-A4B6-76FA6B6DA5F4}" type="datetimeFigureOut">
              <a:rPr lang="en-US"/>
              <a:pPr>
                <a:defRPr/>
              </a:pPr>
              <a:t>2/27/2015</a:t>
            </a:fld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9FD769-91DB-4276-9C27-7B023BFFB15C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1452158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72B3730-07D5-4AA2-A23E-857EE56D1ABF}" type="datetimeFigureOut">
              <a:rPr lang="en-US"/>
              <a:pPr>
                <a:defRPr/>
              </a:pPr>
              <a:t>2/27/2015</a:t>
            </a:fld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EB59B3-F214-4F0C-8A70-41EFD2D6959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913576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-1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-1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-1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-1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-1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398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Procjena tromjesečnog BDP-a za 3.Q 2014.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sr-Latn-RS"/>
              <a:t>Strana </a:t>
            </a:r>
            <a:fld id="{C4119A09-77B7-485D-8013-CEE6BDA25973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09383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Procjena tromjesečnog BDP-a za 3.Q 2014.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sr-Latn-RS"/>
              <a:t>Strana </a:t>
            </a:r>
            <a:fld id="{6E73BD76-BAE1-4FC8-BFE3-F3106A9B8027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1116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Procjena tromjesečnog BDP-a za 3.Q 2014.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sr-Latn-RS"/>
              <a:t>Strana </a:t>
            </a:r>
            <a:fld id="{DE3F366D-EDE8-42B2-A00E-19490E91C90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44576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Procjena tromjesečnog BDP-a za 3.Q 2014.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sr-Latn-RS"/>
              <a:t>Strana </a:t>
            </a:r>
            <a:fld id="{F82070DD-BE59-4741-90C9-FCABE9815F47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5886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Procjena tromjesečnog BDP-a za 3.Q 2014.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sr-Latn-RS"/>
              <a:t>Strana </a:t>
            </a:r>
            <a:fld id="{DE22BC7E-6CBD-4E98-B92A-470620639DD7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01932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Procjena tromjesečnog BDP-a za 3.Q 2014.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sr-Latn-RS"/>
              <a:t>Strana </a:t>
            </a:r>
            <a:fld id="{214E7A46-DD4B-4BA1-B1B1-CC6282B2E316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3839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Procjena tromjesečnog BDP-a za 3.Q 2014.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sr-Latn-RS"/>
              <a:t>Strana </a:t>
            </a:r>
            <a:fld id="{B0FE39D2-C4AD-43C9-8AC8-1668295063A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232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Procjena tromjesečnog BDP-a za 3.Q 2014.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sr-Latn-RS"/>
              <a:t>Strana </a:t>
            </a:r>
            <a:fld id="{98BD9365-AA00-4C40-8095-6DACB12194C8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9136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Procjena tromjesečnog BDP-a za 3.Q 2014.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sr-Latn-RS"/>
              <a:t>Strana </a:t>
            </a:r>
            <a:fld id="{0200AE19-EAC7-42BF-9B5E-AA46EF7ECC00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06720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Procjena tromjesečnog BDP-a za 3.Q 2014.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sr-Latn-RS"/>
              <a:t>Strana </a:t>
            </a:r>
            <a:fld id="{D72FCF51-EE01-4FC1-BD28-DDA1DC444DB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1193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Procjena tromjesečnog BDP-a za 3.Q 2014.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sr-Latn-RS"/>
              <a:t>Strana </a:t>
            </a:r>
            <a:fld id="{B42DCFFC-7887-4127-A473-3D836C8A4C44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50126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630872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solidFill>
                  <a:srgbClr val="4D4D4D"/>
                </a:solidFill>
                <a:latin typeface="Calibri" charset="-18"/>
              </a:defRPr>
            </a:lvl1pPr>
          </a:lstStyle>
          <a:p>
            <a:pPr>
              <a:defRPr/>
            </a:pPr>
            <a:r>
              <a:rPr lang="pl-PL" smtClean="0"/>
              <a:t>Procjena tromjesečnog BDP-a za 3.Q 2014.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4D4D4D"/>
                </a:solidFill>
                <a:latin typeface="Calibri" pitchFamily="34" charset="0"/>
              </a:defRPr>
            </a:lvl1pPr>
          </a:lstStyle>
          <a:p>
            <a:r>
              <a:rPr lang="hr-HR" altLang="sr-Latn-RS"/>
              <a:t>Strana </a:t>
            </a:r>
            <a:fld id="{F4D118B6-2648-402D-8B71-9396FF1580FA}" type="slidenum">
              <a:rPr lang="en-US" altLang="sr-Latn-RS"/>
              <a:pPr/>
              <a:t>‹#›</a:t>
            </a:fld>
            <a:endParaRPr lang="en-US" altLang="sr-Latn-RS"/>
          </a:p>
        </p:txBody>
      </p:sp>
      <p:sp>
        <p:nvSpPr>
          <p:cNvPr id="1028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Click here to type text on level one</a:t>
            </a:r>
            <a:endParaRPr lang="sv-SE" altLang="sr-Latn-RS" smtClean="0"/>
          </a:p>
          <a:p>
            <a:pPr lvl="1"/>
            <a:r>
              <a:rPr lang="hr-HR" altLang="sr-Latn-RS" smtClean="0"/>
              <a:t>Level two</a:t>
            </a:r>
            <a:endParaRPr lang="sv-SE" altLang="sr-Latn-RS" smtClean="0"/>
          </a:p>
          <a:p>
            <a:pPr lvl="2"/>
            <a:r>
              <a:rPr lang="hr-HR" altLang="sr-Latn-RS" smtClean="0"/>
              <a:t>Level three</a:t>
            </a:r>
            <a:endParaRPr lang="sv-SE" altLang="sr-Latn-RS" smtClean="0"/>
          </a:p>
          <a:p>
            <a:pPr lvl="3"/>
            <a:r>
              <a:rPr lang="hr-HR" altLang="sr-Latn-RS" smtClean="0"/>
              <a:t>Level four</a:t>
            </a:r>
            <a:endParaRPr lang="sv-SE" altLang="sr-Latn-RS" smtClean="0"/>
          </a:p>
          <a:p>
            <a:pPr lvl="4"/>
            <a:r>
              <a:rPr lang="hr-HR" altLang="sr-Latn-RS" smtClean="0"/>
              <a:t>Level five</a:t>
            </a:r>
            <a:endParaRPr lang="sv-SE" altLang="sr-Latn-RS" smtClean="0"/>
          </a:p>
        </p:txBody>
      </p:sp>
      <p:sp>
        <p:nvSpPr>
          <p:cNvPr id="1029" name="Rectangle 6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6613"/>
            <a:ext cx="7773988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Click here to insert header</a:t>
            </a:r>
            <a:endParaRPr lang="sv-SE" altLang="sr-Latn-R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4D4D4D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4D4D4D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D4D4D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4D4D4D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D4D4D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D4D4D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r-Latn-CS" altLang="sr-Latn-RS" dirty="0" smtClean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4100" name="Picture 6" descr="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5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899592" y="2780928"/>
            <a:ext cx="748883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hr-HR" sz="2400" dirty="0" smtClean="0"/>
              <a:t> </a:t>
            </a:r>
            <a:r>
              <a:rPr lang="hr-HR" sz="2400" b="1" dirty="0" smtClean="0">
                <a:solidFill>
                  <a:srgbClr val="4D4D4D"/>
                </a:solidFill>
              </a:rPr>
              <a:t>Prva procjena tromjesečnog BDP-a </a:t>
            </a:r>
            <a:endParaRPr lang="hr-HR" sz="2400" dirty="0" smtClean="0">
              <a:solidFill>
                <a:srgbClr val="4D4D4D"/>
              </a:solidFill>
            </a:endParaRPr>
          </a:p>
          <a:p>
            <a:pPr algn="ctr"/>
            <a:r>
              <a:rPr lang="hr-HR" sz="2400" b="1" dirty="0" smtClean="0">
                <a:solidFill>
                  <a:srgbClr val="4D4D4D"/>
                </a:solidFill>
              </a:rPr>
              <a:t>za četvrto tromjesečje 2014. i</a:t>
            </a:r>
            <a:endParaRPr lang="hr-HR" sz="2400" dirty="0" smtClean="0">
              <a:solidFill>
                <a:srgbClr val="4D4D4D"/>
              </a:solidFill>
            </a:endParaRPr>
          </a:p>
          <a:p>
            <a:pPr algn="ctr"/>
            <a:r>
              <a:rPr lang="hr-HR" sz="2400" b="1" dirty="0" smtClean="0">
                <a:solidFill>
                  <a:srgbClr val="4D4D4D"/>
                </a:solidFill>
              </a:rPr>
              <a:t>prva preliminarna procjena za 2014.</a:t>
            </a:r>
          </a:p>
          <a:p>
            <a:pPr algn="ctr"/>
            <a:endParaRPr lang="pl-PL" altLang="sr-Latn-RS" sz="2400" b="1" dirty="0">
              <a:solidFill>
                <a:srgbClr val="4D4D4D"/>
              </a:solidFill>
            </a:endParaRPr>
          </a:p>
        </p:txBody>
      </p: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2286000" y="5661248"/>
            <a:ext cx="4643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4D4D4D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4D4D4D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4D4D4D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4D4D4D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4D4D4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D4D4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D4D4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D4D4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D4D4D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 dirty="0"/>
              <a:t>Zagreb, </a:t>
            </a:r>
            <a:r>
              <a:rPr lang="hr-HR" altLang="sr-Latn-RS" sz="1800" b="1" dirty="0" smtClean="0"/>
              <a:t>27. veljače 2015</a:t>
            </a:r>
            <a:r>
              <a:rPr lang="hr-HR" altLang="sr-Latn-RS" sz="1800" dirty="0" smtClean="0">
                <a:solidFill>
                  <a:schemeClr val="tx1"/>
                </a:solidFill>
              </a:rPr>
              <a:t>. </a:t>
            </a:r>
            <a:endParaRPr lang="en-US" altLang="sr-Latn-R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836613"/>
            <a:ext cx="7773988" cy="576262"/>
          </a:xfrm>
        </p:spPr>
        <p:txBody>
          <a:bodyPr/>
          <a:lstStyle/>
          <a:p>
            <a:pPr algn="ctr" eaLnBrk="1" hangingPunct="1"/>
            <a:r>
              <a:rPr lang="hr-HR" altLang="sr-Latn-RS" dirty="0" smtClean="0"/>
              <a:t>Sljedeće objave </a:t>
            </a:r>
            <a:r>
              <a:rPr lang="hr-HR" altLang="sr-Latn-RS" dirty="0" smtClean="0"/>
              <a:t>tromjesečnog BDP-a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772400" cy="3744416"/>
          </a:xfrm>
        </p:spPr>
        <p:txBody>
          <a:bodyPr/>
          <a:lstStyle/>
          <a:p>
            <a:pPr lvl="1" algn="just" eaLnBrk="1" hangingPunct="1">
              <a:buFont typeface="Arial" charset="0"/>
              <a:buChar char="•"/>
            </a:pPr>
            <a:endParaRPr lang="hr-HR" altLang="sr-Latn-RS" sz="5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hr-HR" dirty="0"/>
              <a:t>Priopćenje </a:t>
            </a:r>
            <a:r>
              <a:rPr lang="hr-HR" dirty="0" smtClean="0"/>
              <a:t>12.1.1/4 </a:t>
            </a:r>
            <a:r>
              <a:rPr lang="hr-HR" dirty="0"/>
              <a:t>– Procjena tromjesečnog obračuna bruto domaćeg proizvoda za </a:t>
            </a:r>
            <a:r>
              <a:rPr lang="hr-HR" b="1" dirty="0" smtClean="0"/>
              <a:t>četvrto </a:t>
            </a:r>
            <a:r>
              <a:rPr lang="hr-HR" b="1" dirty="0"/>
              <a:t>tromjesečje 2014</a:t>
            </a:r>
            <a:r>
              <a:rPr lang="hr-HR" dirty="0"/>
              <a:t>. (ESA 2010) </a:t>
            </a:r>
            <a:r>
              <a:rPr lang="hr-HR" dirty="0" smtClean="0"/>
              <a:t>– </a:t>
            </a:r>
            <a:r>
              <a:rPr lang="hr-HR" b="1" dirty="0" smtClean="0"/>
              <a:t>06. ožujka 2015. </a:t>
            </a:r>
            <a:r>
              <a:rPr lang="hr-HR" b="1" dirty="0" smtClean="0"/>
              <a:t>godine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hr-HR" b="1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hr-HR" altLang="sr-Latn-RS" dirty="0" smtClean="0"/>
              <a:t>Prva procjena </a:t>
            </a:r>
            <a:r>
              <a:rPr lang="hr-HR" dirty="0"/>
              <a:t>tromjesečnog obračuna bruto domaćeg proizvoda za </a:t>
            </a:r>
            <a:r>
              <a:rPr lang="hr-HR" b="1" dirty="0" smtClean="0"/>
              <a:t>prvo </a:t>
            </a:r>
            <a:r>
              <a:rPr lang="hr-HR" b="1" dirty="0"/>
              <a:t>tromjesečje </a:t>
            </a:r>
            <a:r>
              <a:rPr lang="hr-HR" b="1" dirty="0" smtClean="0"/>
              <a:t>2015. </a:t>
            </a:r>
            <a:r>
              <a:rPr lang="hr-HR" dirty="0"/>
              <a:t>(ESA 2010) – </a:t>
            </a:r>
            <a:r>
              <a:rPr lang="hr-HR" b="1" dirty="0" smtClean="0"/>
              <a:t>29. svibnja </a:t>
            </a:r>
            <a:r>
              <a:rPr lang="hr-HR" b="1" dirty="0"/>
              <a:t>2015. </a:t>
            </a:r>
            <a:r>
              <a:rPr lang="hr-HR" b="1" dirty="0" smtClean="0"/>
              <a:t>godine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hr-HR" altLang="sr-Latn-RS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hr-HR" altLang="sr-Latn-RS" dirty="0" smtClean="0"/>
              <a:t>DZS </a:t>
            </a:r>
            <a:r>
              <a:rPr lang="hr-HR" altLang="sr-Latn-RS" dirty="0"/>
              <a:t>će </a:t>
            </a:r>
            <a:r>
              <a:rPr lang="hr-HR" altLang="sr-Latn-RS" b="1" dirty="0"/>
              <a:t>05. lipnja 2015</a:t>
            </a:r>
            <a:r>
              <a:rPr lang="hr-HR" altLang="sr-Latn-RS" dirty="0"/>
              <a:t>. objaviti </a:t>
            </a:r>
            <a:r>
              <a:rPr lang="hr-HR" altLang="sr-Latn-RS" b="1" dirty="0"/>
              <a:t>konačni podatak</a:t>
            </a:r>
            <a:r>
              <a:rPr lang="hr-HR" altLang="sr-Latn-RS" dirty="0"/>
              <a:t> za godišnji BDP za </a:t>
            </a:r>
            <a:r>
              <a:rPr lang="hr-HR" altLang="sr-Latn-RS" b="1" dirty="0"/>
              <a:t>2013.</a:t>
            </a:r>
            <a:r>
              <a:rPr lang="hr-HR" altLang="sr-Latn-RS" dirty="0"/>
              <a:t> godinu te će podaci za 2014. godinu biti revidirani u skladu s </a:t>
            </a:r>
            <a:r>
              <a:rPr lang="hr-HR" altLang="sr-Latn-RS" dirty="0" smtClean="0"/>
              <a:t>tim.</a:t>
            </a:r>
            <a:endParaRPr lang="hr-HR" altLang="sr-Latn-RS" dirty="0"/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hr-HR" altLang="sr-Latn-RS" dirty="0"/>
          </a:p>
          <a:p>
            <a:pPr marL="0" indent="0" algn="just" eaLnBrk="1" hangingPunct="1">
              <a:buNone/>
            </a:pPr>
            <a:endParaRPr lang="hr-HR" altLang="sr-Latn-RS" dirty="0" smtClean="0"/>
          </a:p>
          <a:p>
            <a:pPr algn="just" eaLnBrk="1" hangingPunct="1">
              <a:buFont typeface="Courier New" pitchFamily="49" charset="0"/>
              <a:buChar char="o"/>
            </a:pPr>
            <a:endParaRPr lang="hr-HR" altLang="sr-Latn-RS" dirty="0" smtClean="0"/>
          </a:p>
          <a:p>
            <a:pPr marL="0" indent="0" algn="just" eaLnBrk="1" hangingPunct="1">
              <a:buNone/>
            </a:pPr>
            <a:endParaRPr lang="hr-HR" altLang="sr-Latn-RS" dirty="0"/>
          </a:p>
          <a:p>
            <a:pPr marL="0" indent="0" algn="just" eaLnBrk="1" hangingPunct="1">
              <a:buNone/>
            </a:pPr>
            <a:endParaRPr lang="hr-HR" altLang="sr-Latn-RS" sz="1000" dirty="0" smtClean="0"/>
          </a:p>
          <a:p>
            <a:pPr eaLnBrk="1" hangingPunct="1">
              <a:buFont typeface="Arial" charset="0"/>
              <a:buNone/>
            </a:pPr>
            <a:endParaRPr lang="hr-HR" alt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5727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6" descr="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2286000" y="2708275"/>
            <a:ext cx="40719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hr-HR" altLang="sr-Latn-RS" sz="2200" b="1">
                <a:solidFill>
                  <a:srgbClr val="4D4D4D"/>
                </a:solidFill>
              </a:rPr>
              <a:t>Hvala na pažnji</a:t>
            </a:r>
            <a:r>
              <a:rPr lang="hr-HR" altLang="sr-Latn-RS" sz="2400" b="1">
                <a:solidFill>
                  <a:srgbClr val="4D4D4D"/>
                </a:solidFill>
              </a:rPr>
              <a:t/>
            </a:r>
            <a:br>
              <a:rPr lang="hr-HR" altLang="sr-Latn-RS" sz="2400" b="1">
                <a:solidFill>
                  <a:srgbClr val="4D4D4D"/>
                </a:solidFill>
              </a:rPr>
            </a:br>
            <a:r>
              <a:rPr lang="hr-HR" altLang="sr-Latn-RS" sz="2000" b="1">
                <a:solidFill>
                  <a:srgbClr val="4D4D4D"/>
                </a:solidFill>
              </a:rPr>
              <a:t/>
            </a:r>
            <a:br>
              <a:rPr lang="hr-HR" altLang="sr-Latn-RS" sz="2000" b="1">
                <a:solidFill>
                  <a:srgbClr val="4D4D4D"/>
                </a:solidFill>
              </a:rPr>
            </a:br>
            <a:r>
              <a:rPr lang="hr-HR" altLang="sr-Latn-RS" sz="1700">
                <a:solidFill>
                  <a:srgbClr val="4D4D4D"/>
                </a:solidFill>
              </a:rPr>
              <a:t/>
            </a:r>
            <a:br>
              <a:rPr lang="hr-HR" altLang="sr-Latn-RS" sz="1700">
                <a:solidFill>
                  <a:srgbClr val="4D4D4D"/>
                </a:solidFill>
              </a:rPr>
            </a:br>
            <a:r>
              <a:rPr lang="hr-HR" altLang="sr-Latn-RS" sz="1700">
                <a:solidFill>
                  <a:srgbClr val="4D4D4D"/>
                </a:solidFill>
              </a:rPr>
              <a:t>Novinarski upiti</a:t>
            </a:r>
            <a:r>
              <a:rPr lang="hr-HR" altLang="sr-Latn-RS" sz="1700" b="1">
                <a:solidFill>
                  <a:srgbClr val="4D4D4D"/>
                </a:solidFill>
              </a:rPr>
              <a:t/>
            </a:r>
            <a:br>
              <a:rPr lang="hr-HR" altLang="sr-Latn-RS" sz="1700" b="1">
                <a:solidFill>
                  <a:srgbClr val="4D4D4D"/>
                </a:solidFill>
              </a:rPr>
            </a:br>
            <a:r>
              <a:rPr lang="hr-HR" altLang="sr-Latn-RS" sz="1400" b="1">
                <a:solidFill>
                  <a:srgbClr val="4D4D4D"/>
                </a:solidFill>
              </a:rPr>
              <a:t/>
            </a:r>
            <a:br>
              <a:rPr lang="hr-HR" altLang="sr-Latn-RS" sz="1400" b="1">
                <a:solidFill>
                  <a:srgbClr val="4D4D4D"/>
                </a:solidFill>
              </a:rPr>
            </a:br>
            <a:r>
              <a:rPr lang="sv-SE" altLang="sr-Latn-RS" sz="1400" b="1">
                <a:solidFill>
                  <a:srgbClr val="4D4D4D"/>
                </a:solidFill>
              </a:rPr>
              <a:t>Tel</a:t>
            </a:r>
            <a:r>
              <a:rPr lang="hr-HR" altLang="sr-Latn-RS" sz="1400" b="1">
                <a:solidFill>
                  <a:srgbClr val="4D4D4D"/>
                </a:solidFill>
              </a:rPr>
              <a:t>: </a:t>
            </a:r>
            <a:r>
              <a:rPr lang="sv-SE" altLang="sr-Latn-RS" sz="1400" b="1">
                <a:solidFill>
                  <a:srgbClr val="4D4D4D"/>
                </a:solidFill>
              </a:rPr>
              <a:t> +38</a:t>
            </a:r>
            <a:r>
              <a:rPr lang="hr-HR" altLang="sr-Latn-RS" sz="1400" b="1">
                <a:solidFill>
                  <a:srgbClr val="4D4D4D"/>
                </a:solidFill>
              </a:rPr>
              <a:t>5</a:t>
            </a:r>
            <a:r>
              <a:rPr lang="sv-SE" altLang="sr-Latn-RS" sz="1400" b="1">
                <a:solidFill>
                  <a:srgbClr val="4D4D4D"/>
                </a:solidFill>
              </a:rPr>
              <a:t> </a:t>
            </a:r>
            <a:r>
              <a:rPr lang="hr-HR" altLang="sr-Latn-RS" sz="1400" b="1">
                <a:solidFill>
                  <a:srgbClr val="4D4D4D"/>
                </a:solidFill>
              </a:rPr>
              <a:t>(0)1</a:t>
            </a:r>
            <a:r>
              <a:rPr lang="sv-SE" altLang="sr-Latn-RS" sz="1400" b="1">
                <a:solidFill>
                  <a:srgbClr val="4D4D4D"/>
                </a:solidFill>
              </a:rPr>
              <a:t> </a:t>
            </a:r>
            <a:r>
              <a:rPr lang="hr-HR" altLang="sr-Latn-RS" sz="1400" b="1">
                <a:solidFill>
                  <a:srgbClr val="4D4D4D"/>
                </a:solidFill>
              </a:rPr>
              <a:t>4806 121</a:t>
            </a:r>
          </a:p>
          <a:p>
            <a:pPr algn="ctr"/>
            <a:r>
              <a:rPr lang="hr-HR" altLang="sr-Latn-RS" sz="1400" b="1">
                <a:solidFill>
                  <a:srgbClr val="4D4D4D"/>
                </a:solidFill>
              </a:rPr>
              <a:t>        +385 (0)1 4806 196</a:t>
            </a:r>
          </a:p>
          <a:p>
            <a:pPr algn="ctr"/>
            <a:r>
              <a:rPr lang="hr-HR" altLang="sr-Latn-RS" sz="1400" b="1">
                <a:solidFill>
                  <a:srgbClr val="4D4D4D"/>
                </a:solidFill>
              </a:rPr>
              <a:t/>
            </a:r>
            <a:br>
              <a:rPr lang="hr-HR" altLang="sr-Latn-RS" sz="1400" b="1">
                <a:solidFill>
                  <a:srgbClr val="4D4D4D"/>
                </a:solidFill>
              </a:rPr>
            </a:br>
            <a:r>
              <a:rPr lang="sv-SE" altLang="sr-Latn-RS" sz="1400" b="1">
                <a:solidFill>
                  <a:srgbClr val="4D4D4D"/>
                </a:solidFill>
              </a:rPr>
              <a:t>Fax: +38</a:t>
            </a:r>
            <a:r>
              <a:rPr lang="hr-HR" altLang="sr-Latn-RS" sz="1400" b="1">
                <a:solidFill>
                  <a:srgbClr val="4D4D4D"/>
                </a:solidFill>
              </a:rPr>
              <a:t>5</a:t>
            </a:r>
            <a:r>
              <a:rPr lang="sv-SE" altLang="sr-Latn-RS" sz="1400" b="1">
                <a:solidFill>
                  <a:srgbClr val="4D4D4D"/>
                </a:solidFill>
              </a:rPr>
              <a:t> </a:t>
            </a:r>
            <a:r>
              <a:rPr lang="hr-HR" altLang="sr-Latn-RS" sz="1400" b="1">
                <a:solidFill>
                  <a:srgbClr val="4D4D4D"/>
                </a:solidFill>
              </a:rPr>
              <a:t>(0)1 4806 148</a:t>
            </a:r>
          </a:p>
          <a:p>
            <a:pPr algn="ctr"/>
            <a:r>
              <a:rPr lang="hr-HR" altLang="sr-Latn-RS" sz="1400" b="1">
                <a:solidFill>
                  <a:srgbClr val="4D4D4D"/>
                </a:solidFill>
              </a:rPr>
              <a:t>         +385 (0)1 4806 199</a:t>
            </a:r>
          </a:p>
          <a:p>
            <a:pPr algn="ctr"/>
            <a:r>
              <a:rPr lang="hr-HR" altLang="sr-Latn-RS" sz="1400" b="1">
                <a:solidFill>
                  <a:srgbClr val="4D4D4D"/>
                </a:solidFill>
              </a:rPr>
              <a:t/>
            </a:r>
            <a:br>
              <a:rPr lang="hr-HR" altLang="sr-Latn-RS" sz="1400" b="1">
                <a:solidFill>
                  <a:srgbClr val="4D4D4D"/>
                </a:solidFill>
              </a:rPr>
            </a:br>
            <a:r>
              <a:rPr lang="hr-HR" altLang="sr-Latn-RS" sz="1400" b="1">
                <a:solidFill>
                  <a:srgbClr val="4D4D4D"/>
                </a:solidFill>
              </a:rPr>
              <a:t>E-mail: press@dzs.hr</a:t>
            </a:r>
            <a:r>
              <a:rPr lang="hr-HR" altLang="sr-Latn-RS" sz="1400">
                <a:solidFill>
                  <a:srgbClr val="4D4D4D"/>
                </a:solidFill>
              </a:rPr>
              <a:t/>
            </a:r>
            <a:br>
              <a:rPr lang="hr-HR" altLang="sr-Latn-RS" sz="1400">
                <a:solidFill>
                  <a:srgbClr val="4D4D4D"/>
                </a:solidFill>
              </a:rPr>
            </a:br>
            <a:endParaRPr lang="sv-SE" altLang="sr-Latn-RS" sz="140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49002" y="116632"/>
            <a:ext cx="7773988" cy="576262"/>
          </a:xfrm>
        </p:spPr>
        <p:txBody>
          <a:bodyPr/>
          <a:lstStyle/>
          <a:p>
            <a:pPr algn="ctr" eaLnBrk="1" hangingPunct="1"/>
            <a:r>
              <a:rPr lang="hr-HR" altLang="sr-Latn-RS" dirty="0" smtClean="0"/>
              <a:t>Tromjesečni BDP za 4.Q 2014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136904" cy="5472608"/>
          </a:xfrm>
          <a:noFill/>
        </p:spPr>
        <p:txBody>
          <a:bodyPr/>
          <a:lstStyle/>
          <a:p>
            <a:pPr lvl="1" algn="just" eaLnBrk="1" hangingPunct="1">
              <a:buFont typeface="Arial" charset="0"/>
              <a:buChar char="•"/>
            </a:pPr>
            <a:endParaRPr lang="hr-HR" altLang="sr-Latn-RS" sz="500" dirty="0" smtClean="0"/>
          </a:p>
          <a:p>
            <a:pPr algn="just" eaLnBrk="1" hangingPunct="1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r-HR" dirty="0" smtClean="0"/>
              <a:t>Bruto domaći proizvod (</a:t>
            </a:r>
            <a:r>
              <a:rPr lang="hr-HR" b="1" dirty="0" smtClean="0"/>
              <a:t>BDP</a:t>
            </a:r>
            <a:r>
              <a:rPr lang="hr-HR" dirty="0" smtClean="0"/>
              <a:t>) je u četvrtom tromjesečju 2014. </a:t>
            </a:r>
            <a:r>
              <a:rPr lang="hr-HR" b="1" dirty="0" smtClean="0"/>
              <a:t>realno veći za 0,3%</a:t>
            </a:r>
            <a:r>
              <a:rPr lang="hr-HR" dirty="0" smtClean="0"/>
              <a:t> u odnosu na isto tromjesečje 2013. (originalni podaci</a:t>
            </a:r>
            <a:r>
              <a:rPr lang="hr-HR" dirty="0" smtClean="0"/>
              <a:t>)</a:t>
            </a:r>
            <a:endParaRPr lang="hr-HR" sz="1400" dirty="0"/>
          </a:p>
          <a:p>
            <a:pPr algn="just" eaLnBrk="1" hangingPunct="1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l-PL" b="1" dirty="0" smtClean="0"/>
              <a:t>Sezonski </a:t>
            </a:r>
            <a:r>
              <a:rPr lang="pl-PL" b="1" dirty="0"/>
              <a:t>prilagođeni BDP </a:t>
            </a:r>
            <a:r>
              <a:rPr lang="pl-PL" dirty="0"/>
              <a:t>realno je </a:t>
            </a:r>
            <a:r>
              <a:rPr lang="pl-PL" b="1" dirty="0"/>
              <a:t>veći za </a:t>
            </a:r>
            <a:r>
              <a:rPr lang="pl-PL" b="1" dirty="0" smtClean="0"/>
              <a:t>0,4% </a:t>
            </a:r>
            <a:r>
              <a:rPr lang="pl-PL" dirty="0"/>
              <a:t>u odnosu na isto tromjesečje 2013. dok u odnosu na prethodno razdoblje bilježi stopu </a:t>
            </a:r>
            <a:r>
              <a:rPr lang="pl-PL" b="1" dirty="0"/>
              <a:t>rasta od </a:t>
            </a:r>
            <a:r>
              <a:rPr lang="pl-PL" b="1" dirty="0" smtClean="0"/>
              <a:t>0,05</a:t>
            </a:r>
            <a:r>
              <a:rPr lang="pl-PL" b="1" dirty="0" smtClean="0"/>
              <a:t>%</a:t>
            </a:r>
            <a:endParaRPr lang="hr-HR" dirty="0" smtClean="0"/>
          </a:p>
          <a:p>
            <a:pPr algn="just" eaLnBrk="1" hangingPunct="1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r-HR" dirty="0" smtClean="0"/>
              <a:t>Bruto </a:t>
            </a:r>
            <a:r>
              <a:rPr lang="hr-HR" dirty="0"/>
              <a:t>dodana vrijednost (</a:t>
            </a:r>
            <a:r>
              <a:rPr lang="hr-HR" b="1" dirty="0"/>
              <a:t>BDV</a:t>
            </a:r>
            <a:r>
              <a:rPr lang="hr-HR" dirty="0"/>
              <a:t>) u </a:t>
            </a:r>
            <a:r>
              <a:rPr lang="hr-HR" dirty="0" smtClean="0"/>
              <a:t>četvrtom </a:t>
            </a:r>
            <a:r>
              <a:rPr lang="hr-HR" dirty="0"/>
              <a:t>tromjesečju 2014. u odnosu na isto tromjesečje prethodne godine </a:t>
            </a:r>
            <a:r>
              <a:rPr lang="hr-HR" b="1" dirty="0"/>
              <a:t>realno je </a:t>
            </a:r>
            <a:r>
              <a:rPr lang="hr-HR" b="1" dirty="0" smtClean="0"/>
              <a:t>veća </a:t>
            </a:r>
            <a:r>
              <a:rPr lang="hr-HR" dirty="0"/>
              <a:t>za </a:t>
            </a:r>
            <a:r>
              <a:rPr lang="hr-HR" b="1" dirty="0" smtClean="0"/>
              <a:t>0,4% </a:t>
            </a:r>
            <a:r>
              <a:rPr lang="hr-HR" dirty="0" smtClean="0"/>
              <a:t>(originalni podaci</a:t>
            </a:r>
            <a:r>
              <a:rPr lang="hr-HR" dirty="0" smtClean="0"/>
              <a:t>)</a:t>
            </a:r>
          </a:p>
          <a:p>
            <a:pPr algn="just" eaLnBrk="1" hangingPunct="1">
              <a:lnSpc>
                <a:spcPts val="3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r-HR" altLang="sr-Latn-RS" dirty="0"/>
              <a:t>Prema prvoj preliminarnoj procjeni, godišnji BDP za 2014. realno je </a:t>
            </a:r>
            <a:r>
              <a:rPr lang="hr-HR" altLang="sr-Latn-RS" b="1" dirty="0"/>
              <a:t>manji</a:t>
            </a:r>
            <a:r>
              <a:rPr lang="hr-HR" altLang="sr-Latn-RS" dirty="0"/>
              <a:t> za </a:t>
            </a:r>
            <a:r>
              <a:rPr lang="hr-HR" altLang="sr-Latn-RS" b="1" dirty="0"/>
              <a:t>0,4%</a:t>
            </a:r>
            <a:r>
              <a:rPr lang="hr-HR" altLang="sr-Latn-RS" dirty="0"/>
              <a:t> u odnosu na 2013. godinu</a:t>
            </a:r>
          </a:p>
          <a:p>
            <a:pPr algn="just" eaLnBrk="1" hangingPunct="1">
              <a:lnSpc>
                <a:spcPts val="3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hr-HR" altLang="sr-Latn-RS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 algn="just" eaLnBrk="1" hangingPunct="1">
              <a:lnSpc>
                <a:spcPts val="3000"/>
              </a:lnSpc>
              <a:spcBef>
                <a:spcPts val="300"/>
              </a:spcBef>
              <a:buNone/>
            </a:pPr>
            <a:endParaRPr lang="hr-HR" dirty="0" smtClean="0"/>
          </a:p>
          <a:p>
            <a:pPr eaLnBrk="1" hangingPunct="1">
              <a:buFont typeface="Arial" charset="0"/>
              <a:buNone/>
            </a:pPr>
            <a:endParaRPr lang="hr-HR" alt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936104"/>
          </a:xfrm>
        </p:spPr>
        <p:txBody>
          <a:bodyPr/>
          <a:lstStyle/>
          <a:p>
            <a:pPr algn="ctr"/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Tromjesečne i godišnje stope rasta BDP-a iz                                                                      originalnih te 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iz sezonski prilagođenih vremenskih serija</a:t>
            </a:r>
            <a:r>
              <a:rPr lang="hr-HR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4294720"/>
              </p:ext>
            </p:extLst>
          </p:nvPr>
        </p:nvGraphicFramePr>
        <p:xfrm>
          <a:off x="29259" y="908720"/>
          <a:ext cx="8928992" cy="5416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340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8204448" cy="792088"/>
          </a:xfrm>
        </p:spPr>
        <p:txBody>
          <a:bodyPr/>
          <a:lstStyle/>
          <a:p>
            <a:pPr algn="ctr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Realne stope rasta po djelatnostima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BDV-a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Q/Q-4</a:t>
            </a: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976731"/>
              </p:ext>
            </p:extLst>
          </p:nvPr>
        </p:nvGraphicFramePr>
        <p:xfrm>
          <a:off x="107504" y="908720"/>
          <a:ext cx="8928992" cy="5189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773988" cy="1022350"/>
          </a:xfrm>
        </p:spPr>
        <p:txBody>
          <a:bodyPr/>
          <a:lstStyle/>
          <a:p>
            <a:pPr algn="ctr"/>
            <a:r>
              <a:rPr lang="hr-HR" sz="2600" dirty="0" smtClean="0"/>
              <a:t>Doprinosi rastu BDV-a po djelatnostima</a:t>
            </a:r>
            <a:r>
              <a:rPr lang="it-IT" sz="2600" dirty="0"/>
              <a:t/>
            </a:r>
            <a:br>
              <a:rPr lang="it-IT" sz="2600" dirty="0"/>
            </a:br>
            <a:r>
              <a:rPr lang="hr-HR" sz="2600" dirty="0" smtClean="0"/>
              <a:t/>
            </a:r>
            <a:br>
              <a:rPr lang="hr-HR" sz="2600" dirty="0" smtClean="0"/>
            </a:br>
            <a:endParaRPr lang="hr-HR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772400" cy="208768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dirty="0"/>
              <a:t>Najveći </a:t>
            </a:r>
            <a:r>
              <a:rPr lang="vi-VN" b="1" dirty="0"/>
              <a:t>doprinos rastu </a:t>
            </a:r>
            <a:r>
              <a:rPr lang="vi-VN" dirty="0"/>
              <a:t>BDP-a u </a:t>
            </a:r>
            <a:r>
              <a:rPr lang="hr-HR" dirty="0" smtClean="0"/>
              <a:t>četvrtom</a:t>
            </a:r>
            <a:r>
              <a:rPr lang="vi-VN" dirty="0" smtClean="0"/>
              <a:t> </a:t>
            </a:r>
            <a:r>
              <a:rPr lang="vi-VN" dirty="0"/>
              <a:t>tromjesečju 2014. ostvaren je u djelatnosti </a:t>
            </a:r>
            <a:r>
              <a:rPr lang="vi-VN" b="1" dirty="0"/>
              <a:t>Prerađivačka </a:t>
            </a:r>
            <a:r>
              <a:rPr lang="vi-VN" b="1" dirty="0" smtClean="0"/>
              <a:t>industrija</a:t>
            </a:r>
            <a:r>
              <a:rPr lang="hr-HR" b="1" dirty="0" smtClean="0"/>
              <a:t> </a:t>
            </a:r>
            <a:r>
              <a:rPr lang="hr-HR" dirty="0" smtClean="0"/>
              <a:t>(C)</a:t>
            </a:r>
          </a:p>
          <a:p>
            <a:endParaRPr lang="hr-HR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dirty="0"/>
              <a:t>Najveći </a:t>
            </a:r>
            <a:r>
              <a:rPr lang="vi-VN" b="1" dirty="0"/>
              <a:t>doprinos smanjenju </a:t>
            </a:r>
            <a:r>
              <a:rPr lang="vi-VN" dirty="0"/>
              <a:t>obujma u </a:t>
            </a:r>
            <a:r>
              <a:rPr lang="hr-HR" dirty="0"/>
              <a:t>četvrtom</a:t>
            </a:r>
            <a:r>
              <a:rPr lang="vi-VN" dirty="0"/>
              <a:t> tromjesečju 2014. ostvaren </a:t>
            </a:r>
            <a:r>
              <a:rPr lang="hr-HR" dirty="0"/>
              <a:t>je </a:t>
            </a:r>
            <a:r>
              <a:rPr lang="vi-VN" dirty="0"/>
              <a:t>u djelatnosti </a:t>
            </a:r>
            <a:r>
              <a:rPr lang="hr-HR" b="1" dirty="0" smtClean="0"/>
              <a:t>Građevinarstva</a:t>
            </a:r>
            <a:r>
              <a:rPr lang="hr-HR" dirty="0" smtClean="0"/>
              <a:t> </a:t>
            </a:r>
            <a:r>
              <a:rPr lang="hr-HR" dirty="0"/>
              <a:t>(F</a:t>
            </a:r>
            <a:r>
              <a:rPr lang="hr-HR" dirty="0" smtClean="0"/>
              <a:t>)</a:t>
            </a:r>
            <a:r>
              <a:rPr lang="vi-VN" dirty="0"/>
              <a:t/>
            </a:r>
            <a:br>
              <a:rPr lang="vi-VN" dirty="0"/>
            </a:br>
            <a:r>
              <a:rPr lang="vi-VN" dirty="0"/>
              <a:t/>
            </a:r>
            <a:br>
              <a:rPr lang="vi-VN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9549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80920" cy="576064"/>
          </a:xfrm>
        </p:spPr>
        <p:txBody>
          <a:bodyPr/>
          <a:lstStyle/>
          <a:p>
            <a:pPr algn="ctr"/>
            <a:r>
              <a:rPr lang="hr-HR" sz="2600" dirty="0" smtClean="0"/>
              <a:t>Realne stope rasta po komponentama BDP-a, Q/Q-4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661599"/>
              </p:ext>
            </p:extLst>
          </p:nvPr>
        </p:nvGraphicFramePr>
        <p:xfrm>
          <a:off x="107505" y="836712"/>
          <a:ext cx="9036496" cy="54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2600" dirty="0">
                <a:ea typeface="+mn-ea"/>
                <a:cs typeface="+mn-cs"/>
              </a:rPr>
              <a:t>Doprinosi rastu BDP-a po komponentama</a:t>
            </a:r>
            <a:r>
              <a:rPr lang="hr-HR" dirty="0">
                <a:solidFill>
                  <a:schemeClr val="tx1"/>
                </a:solidFill>
              </a:rPr>
              <a:t/>
            </a:r>
            <a:br>
              <a:rPr lang="hr-HR" dirty="0">
                <a:solidFill>
                  <a:schemeClr val="tx1"/>
                </a:solidFill>
              </a:rPr>
            </a:b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920880" cy="3672408"/>
          </a:xfrm>
        </p:spPr>
        <p:txBody>
          <a:bodyPr/>
          <a:lstStyle/>
          <a:p>
            <a:pPr algn="just"/>
            <a:r>
              <a:rPr lang="hr-HR" dirty="0"/>
              <a:t>Najveći doprinos rastu BDP-a </a:t>
            </a:r>
            <a:r>
              <a:rPr lang="hr-HR" dirty="0" smtClean="0"/>
              <a:t>ostvaren </a:t>
            </a:r>
            <a:r>
              <a:rPr lang="hr-HR" dirty="0"/>
              <a:t>je </a:t>
            </a:r>
            <a:r>
              <a:rPr lang="hr-HR" b="1" dirty="0"/>
              <a:t>izvozom roba </a:t>
            </a:r>
            <a:r>
              <a:rPr lang="hr-HR" dirty="0"/>
              <a:t>dok je najveći doprinos </a:t>
            </a:r>
            <a:r>
              <a:rPr lang="hr-HR" dirty="0" smtClean="0"/>
              <a:t>smanjenju obujma </a:t>
            </a:r>
            <a:r>
              <a:rPr lang="hr-HR" dirty="0"/>
              <a:t>BDP-a ostvaren </a:t>
            </a:r>
            <a:r>
              <a:rPr lang="hr-HR" b="1" dirty="0"/>
              <a:t>padom bruto investicija u fiksni </a:t>
            </a:r>
            <a:r>
              <a:rPr lang="hr-HR" b="1" dirty="0" smtClean="0"/>
              <a:t>kapital</a:t>
            </a:r>
            <a:endParaRPr lang="hr-HR" dirty="0" smtClean="0"/>
          </a:p>
          <a:p>
            <a:pPr marL="0" indent="0" algn="just">
              <a:buNone/>
            </a:pPr>
            <a:endParaRPr lang="hr-HR" dirty="0" smtClean="0"/>
          </a:p>
          <a:p>
            <a:pPr algn="just"/>
            <a:r>
              <a:rPr lang="hr-HR" dirty="0" smtClean="0"/>
              <a:t>Doprinos </a:t>
            </a:r>
            <a:r>
              <a:rPr lang="hr-HR" b="1" dirty="0"/>
              <a:t>domaće potražnje </a:t>
            </a:r>
            <a:r>
              <a:rPr lang="hr-HR" dirty="0"/>
              <a:t>ostvarenoj stopi realne promjene BDP-a u </a:t>
            </a:r>
            <a:r>
              <a:rPr lang="hr-HR" dirty="0" smtClean="0"/>
              <a:t>četvrtom </a:t>
            </a:r>
            <a:r>
              <a:rPr lang="hr-HR" dirty="0"/>
              <a:t>tromjesečju 2014. </a:t>
            </a:r>
            <a:r>
              <a:rPr lang="hr-HR" dirty="0" smtClean="0"/>
              <a:t>je </a:t>
            </a:r>
            <a:r>
              <a:rPr lang="hr-HR" b="1" dirty="0"/>
              <a:t>negativan</a:t>
            </a:r>
            <a:r>
              <a:rPr lang="hr-HR" dirty="0"/>
              <a:t> </a:t>
            </a:r>
            <a:r>
              <a:rPr lang="hr-HR" dirty="0" smtClean="0"/>
              <a:t>(1,7 </a:t>
            </a:r>
            <a:r>
              <a:rPr lang="hr-HR" dirty="0"/>
              <a:t>postotnih bodova</a:t>
            </a:r>
            <a:r>
              <a:rPr lang="hr-HR" dirty="0" smtClean="0"/>
              <a:t>)</a:t>
            </a:r>
          </a:p>
          <a:p>
            <a:pPr marL="0" indent="0" algn="just">
              <a:buNone/>
            </a:pPr>
            <a:endParaRPr lang="hr-HR" dirty="0"/>
          </a:p>
          <a:p>
            <a:pPr algn="just"/>
            <a:r>
              <a:rPr lang="hr-HR" dirty="0"/>
              <a:t>Doprinos </a:t>
            </a:r>
            <a:r>
              <a:rPr lang="hr-HR" b="1" dirty="0"/>
              <a:t>neto inozemne potražnje </a:t>
            </a:r>
            <a:r>
              <a:rPr lang="hr-HR" dirty="0" smtClean="0"/>
              <a:t>je </a:t>
            </a:r>
            <a:r>
              <a:rPr lang="hr-HR" b="1" dirty="0" smtClean="0"/>
              <a:t>pozitivan</a:t>
            </a:r>
            <a:r>
              <a:rPr lang="hr-HR" dirty="0" smtClean="0"/>
              <a:t> (2,0 </a:t>
            </a:r>
            <a:r>
              <a:rPr lang="hr-HR" dirty="0"/>
              <a:t>postotnih bodova</a:t>
            </a:r>
            <a:r>
              <a:rPr lang="en-GB" dirty="0" smtClean="0"/>
              <a:t>)</a:t>
            </a: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 algn="just"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73988" cy="864096"/>
          </a:xfrm>
        </p:spPr>
        <p:txBody>
          <a:bodyPr/>
          <a:lstStyle/>
          <a:p>
            <a:pPr algn="ctr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RH i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EU-28 - realne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stope rasta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BDP-a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Sezonski prilagođeni podaci, Q/Q-4</a:t>
            </a:r>
            <a:endParaRPr lang="hr-HR" sz="2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5331408"/>
              </p:ext>
            </p:extLst>
          </p:nvPr>
        </p:nvGraphicFramePr>
        <p:xfrm>
          <a:off x="26620" y="1340768"/>
          <a:ext cx="892899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597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76671"/>
            <a:ext cx="7772400" cy="864097"/>
          </a:xfrm>
        </p:spPr>
        <p:txBody>
          <a:bodyPr/>
          <a:lstStyle/>
          <a:p>
            <a:pPr algn="ctr"/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Realne stope rasta BDP-a u 4.Q 2014</a:t>
            </a:r>
            <a:b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Sezonski prilagođeni podaci, Q/Q-4</a:t>
            </a:r>
            <a:br>
              <a:rPr lang="hr-HR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3446721"/>
              </p:ext>
            </p:extLst>
          </p:nvPr>
        </p:nvGraphicFramePr>
        <p:xfrm>
          <a:off x="-28606" y="1484784"/>
          <a:ext cx="8896572" cy="4524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48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ija_DZS_bijel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Prezentacija_DZS_bijela</Template>
  <TotalTime>2652</TotalTime>
  <Words>390</Words>
  <Application>Microsoft Office PowerPoint</Application>
  <PresentationFormat>On-screen Show (4:3)</PresentationFormat>
  <Paragraphs>60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Courier New</vt:lpstr>
      <vt:lpstr>Prezentacija_DZS_bijela</vt:lpstr>
      <vt:lpstr>PowerPoint Presentation</vt:lpstr>
      <vt:lpstr>Tromjesečni BDP za 4.Q 2014</vt:lpstr>
      <vt:lpstr>Tromjesečne i godišnje stope rasta BDP-a iz                                                                      originalnih te iz sezonski prilagođenih vremenskih serija </vt:lpstr>
      <vt:lpstr>Realne stope rasta po djelatnostima BDV-a, Q/Q-4 </vt:lpstr>
      <vt:lpstr>Doprinosi rastu BDV-a po djelatnostima  </vt:lpstr>
      <vt:lpstr>Realne stope rasta po komponentama BDP-a, Q/Q-4 </vt:lpstr>
      <vt:lpstr>Doprinosi rastu BDP-a po komponentama </vt:lpstr>
      <vt:lpstr>RH i EU-28 - realne stope rasta BDP-a Sezonski prilagođeni podaci, Q/Q-4</vt:lpstr>
      <vt:lpstr>Realne stope rasta BDP-a u 4.Q 2014 Sezonski prilagođeni podaci, Q/Q-4 </vt:lpstr>
      <vt:lpstr>Sljedeće objave tromjesečnog BDP-a</vt:lpstr>
      <vt:lpstr>PowerPoint Presentation</vt:lpstr>
    </vt:vector>
  </TitlesOfParts>
  <Company>DZS RH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Kiš Jasna</dc:creator>
  <cp:lastModifiedBy>Krištof Marko</cp:lastModifiedBy>
  <cp:revision>307</cp:revision>
  <cp:lastPrinted>2015-02-27T09:04:53Z</cp:lastPrinted>
  <dcterms:created xsi:type="dcterms:W3CDTF">2013-09-05T13:53:28Z</dcterms:created>
  <dcterms:modified xsi:type="dcterms:W3CDTF">2015-02-27T09:09:05Z</dcterms:modified>
</cp:coreProperties>
</file>